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1"/>
  </p:notesMasterIdLst>
  <p:sldIdLst>
    <p:sldId id="256" r:id="rId2"/>
    <p:sldId id="276" r:id="rId3"/>
    <p:sldId id="267" r:id="rId4"/>
    <p:sldId id="274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2" r:id="rId16"/>
    <p:sldId id="273" r:id="rId17"/>
    <p:sldId id="270" r:id="rId18"/>
    <p:sldId id="271" r:id="rId19"/>
    <p:sldId id="275" r:id="rId20"/>
  </p:sldIdLst>
  <p:sldSz cx="12192000" cy="6858000"/>
  <p:notesSz cx="6858000" cy="9144000"/>
  <p:custDataLst>
    <p:tags r:id="rId2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F7F7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3D6BA-88AD-458C-A36B-6B8FA446C916}" v="15" dt="2021-02-03T17:47:22.5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BEF41-0227-4E30-887B-940A2527CE32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FCCD5-B0D5-49D6-B02E-4E7B0259EF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5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15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643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03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02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400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02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40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3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99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95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276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17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781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FCCD5-B0D5-49D6-B02E-4E7B0259EFA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38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59EC0-F3A4-4510-834E-1787E7930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7406BD-790A-4B6D-A5A4-F78CD9E6D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C30C43-D514-4A08-BA79-0A716005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55108-E750-49B8-9D25-DD35FE8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AF66E-0D87-4BF2-82BF-C5D3C75E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29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37E7FE-6ECB-4016-AC50-3DE9DCDC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8A0A57-B10C-406F-B0FB-11429691B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4CD49F-B603-4805-A598-2683BCCB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058BD1-3C5E-4A8D-87D5-10B2DB15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65F40-75F6-488B-BC93-D7E65339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90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74CDDC-021E-4379-A664-048CFA998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CD8470-331A-42D2-ABA1-AF07F4F84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A9F4C1-1985-4345-B762-4DB2F066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C339CE-3A9B-4B64-8A5E-F5810BA3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EC860-1EE2-48DC-AF48-F45A6A5D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11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DE78B-E593-40D3-9B67-45753CBB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13BEE5-AC6A-4098-91FD-88DB9288E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30238-EA75-4551-A0AE-E4BC784A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C8CF61-6E87-4796-8EBF-1C8585AA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2D6BC1-D0E1-41DC-AD02-C0A5D9E4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55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EA2E6-DBAC-478C-821B-8E5572EC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F24795-14F8-46EB-BE8A-E93AC9D2C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1F1EEE-C900-4064-A77B-64D68D8F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553CAD-F58A-4CA3-84C6-3142FFFB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9E15D-BAA4-4A13-96C8-EE02DFFD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16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27465-5FDE-44FF-8567-447D01CF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82B2A8-58F3-4683-A636-30346B337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7AD55A-62A0-4A73-8159-F6C17FA77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60B887-AB0A-4EB7-B995-78C6A76E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E2449C-E66D-499E-99EB-0CD9317F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2D97C5-6E12-4D47-A970-D013745B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19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31792-DC02-45ED-8766-4E796EB3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25826E-54AA-45A3-BEB8-7AE4679D2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8B245B-B014-4DAF-A104-822CF69D2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964C3F-B9A7-4A6A-A852-2D607515C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4167E4-7A4C-45E7-9F86-2708F2532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77765A-ED98-45E1-969E-E784AD4B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B488A1-17DC-4883-B1FC-0514F50C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F0ABEA-7E18-4BD1-B480-40EBA24CD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14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418ED-C98D-4682-AA27-6A007B77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EE25EF-ABFA-43C8-9048-A2AFB4F7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FA1F7C-BEE7-4765-B426-93720296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0DF5F5-53EB-4613-A9DC-87CAAF7E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12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AEEB55-8CBF-4F1F-BDCD-56AECAEA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7B261D-9F53-4CDC-A6C1-47216240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B5B5DA-7B39-4799-AB0A-B7EE2699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15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8B2B3-1782-4FD9-B2A7-D1673F4D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A4D563-FDAC-495F-95FC-FF9831850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73F212-F876-475A-89F7-D08A68536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86EDCC-501C-4453-BFB1-AC210E85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531CDE-08CD-496C-A6D9-D5C0CA05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3E4DD-DBFD-4C3E-A5BC-2C9CD305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18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057BE-E3D0-4BF1-95DE-67A267E8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6F207C-EF13-485E-836C-8B59519FC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FB10EF-D5DB-4972-8D20-E7AA7934D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496A12-5FC5-42DC-82DD-79927649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70F306-AD84-432C-8042-EACFE1E7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49C8E0-4AAF-4AD6-AFAF-F38F2FCD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28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E7C353-F09E-482A-828C-905BA4A3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F534E-1EDC-4CB7-A80D-33C7B274D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33AF5-CFE1-4909-891C-67CDA1938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EDA1E-A00C-4429-80EE-AF18018A1166}" type="datetimeFigureOut">
              <a:rPr lang="fr-FR" smtClean="0"/>
              <a:t>03/02/2021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736D41-AD40-4EA8-89EE-61486B501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8D7E6F-B4FC-4E8D-A049-F84D8E0B5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66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12.xml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mbriae_(bact%C3%A9riologie)" TargetMode="External"/><Relationship Id="rId3" Type="http://schemas.openxmlformats.org/officeDocument/2006/relationships/slide" Target="slide9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24.svg"/><Relationship Id="rId10" Type="http://schemas.openxmlformats.org/officeDocument/2006/relationships/slide" Target="slide3.xml"/><Relationship Id="rId4" Type="http://schemas.openxmlformats.org/officeDocument/2006/relationships/image" Target="../media/image23.png"/><Relationship Id="rId9" Type="http://schemas.openxmlformats.org/officeDocument/2006/relationships/hyperlink" Target="https://royalsocietypublishing.org/doi/10.1098/rstb.2011.0206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3.xml"/><Relationship Id="rId3" Type="http://schemas.openxmlformats.org/officeDocument/2006/relationships/slide" Target="slide9.xml"/><Relationship Id="rId7" Type="http://schemas.openxmlformats.org/officeDocument/2006/relationships/hyperlink" Target="https://sciencesamhita.com/what-is-bacterial-conjugation/" TargetMode="External"/><Relationship Id="rId12" Type="http://schemas.openxmlformats.org/officeDocument/2006/relationships/hyperlink" Target="https://youtu.be/HGvnrWrudpA?t=3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hyperlink" Target="https://www.youtube.com/watch?v=hm8SZaFmlWg" TargetMode="External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2.png"/><Relationship Id="rId7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2.png"/><Relationship Id="rId5" Type="http://schemas.openxmlformats.org/officeDocument/2006/relationships/slide" Target="slide17.xml"/><Relationship Id="rId10" Type="http://schemas.openxmlformats.org/officeDocument/2006/relationships/slide" Target="slide3.xml"/><Relationship Id="rId4" Type="http://schemas.openxmlformats.org/officeDocument/2006/relationships/slide" Target="slide18.xml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6.png"/><Relationship Id="rId5" Type="http://schemas.openxmlformats.org/officeDocument/2006/relationships/slide" Target="slide12.xml"/><Relationship Id="rId15" Type="http://schemas.openxmlformats.org/officeDocument/2006/relationships/image" Target="../media/image2.png"/><Relationship Id="rId10" Type="http://schemas.openxmlformats.org/officeDocument/2006/relationships/hyperlink" Target="https://www.youtube.com/watch?v=Jvo6IGKTvxA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" Target="slide3.xml"/><Relationship Id="rId7" Type="http://schemas.openxmlformats.org/officeDocument/2006/relationships/image" Target="../media/image4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12.xml"/><Relationship Id="rId5" Type="http://schemas.openxmlformats.org/officeDocument/2006/relationships/image" Target="../media/image36.svg"/><Relationship Id="rId10" Type="http://schemas.openxmlformats.org/officeDocument/2006/relationships/image" Target="../media/image44.svg"/><Relationship Id="rId4" Type="http://schemas.openxmlformats.org/officeDocument/2006/relationships/image" Target="../media/image35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3.xml"/><Relationship Id="rId7" Type="http://schemas.openxmlformats.org/officeDocument/2006/relationships/hyperlink" Target="https://www.youtube.com/watch?v=4V0suv7fk3s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12.xml"/><Relationship Id="rId5" Type="http://schemas.openxmlformats.org/officeDocument/2006/relationships/image" Target="../media/image46.svg"/><Relationship Id="rId10" Type="http://schemas.openxmlformats.org/officeDocument/2006/relationships/hyperlink" Target="https://www.youtube.com/watch?v=KZBljAM6B1s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hyperlink" Target="https://www.sciencedirect.com/science/article/pii/B9780123971692000032" TargetMode="External"/><Relationship Id="rId12" Type="http://schemas.openxmlformats.org/officeDocument/2006/relationships/image" Target="../media/image7.sv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6.png"/><Relationship Id="rId5" Type="http://schemas.openxmlformats.org/officeDocument/2006/relationships/slide" Target="slide12.xml"/><Relationship Id="rId10" Type="http://schemas.openxmlformats.org/officeDocument/2006/relationships/hyperlink" Target="https://www.youtube.com/watch?v=T-KqC6Ha24g" TargetMode="External"/><Relationship Id="rId4" Type="http://schemas.openxmlformats.org/officeDocument/2006/relationships/image" Target="../media/image36.svg"/><Relationship Id="rId9" Type="http://schemas.openxmlformats.org/officeDocument/2006/relationships/hyperlink" Target="https://www.onlinebiologynotes.com/bacterial-capsule-structure-function-examples-capsulated-bacteria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hyperlink" Target="https://fr.wikipedia.org/wiki/Glycog%C3%A8ne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hyperlink" Target="https://fr.wikipedia.org/wiki/Amidon" TargetMode="External"/><Relationship Id="rId5" Type="http://schemas.openxmlformats.org/officeDocument/2006/relationships/image" Target="../media/image52.png"/><Relationship Id="rId15" Type="http://schemas.openxmlformats.org/officeDocument/2006/relationships/image" Target="../media/image2.png"/><Relationship Id="rId10" Type="http://schemas.openxmlformats.org/officeDocument/2006/relationships/hyperlink" Target="https://en.wikipedia.org/wiki/Polyphosphate" TargetMode="External"/><Relationship Id="rId4" Type="http://schemas.openxmlformats.org/officeDocument/2006/relationships/image" Target="../media/image51.svg"/><Relationship Id="rId9" Type="http://schemas.openxmlformats.org/officeDocument/2006/relationships/hyperlink" Target="https://fr.wikipedia.org/wiki/Poly-%CE%B2-hydroxybutyrate" TargetMode="External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ecinesciences.org/en/articles/medsci/full_html/2009/11/medsci20092511p885/medsci20092511p885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slide" Target="slide12.xml"/><Relationship Id="rId4" Type="http://schemas.openxmlformats.org/officeDocument/2006/relationships/image" Target="../media/image58.sv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B866QSGv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fr.wikipedia.org/wiki/Bact%C3%A9rie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3.png"/><Relationship Id="rId4" Type="http://schemas.openxmlformats.org/officeDocument/2006/relationships/slide" Target="slide8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5Dv_u81Rw4&amp;feature=emb_logo" TargetMode="External"/><Relationship Id="rId13" Type="http://schemas.openxmlformats.org/officeDocument/2006/relationships/image" Target="../media/image20.png"/><Relationship Id="rId1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slide" Target="slide7.xml"/><Relationship Id="rId17" Type="http://schemas.openxmlformats.org/officeDocument/2006/relationships/slide" Target="slide3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hyperlink" Target="https://www.youtube.com/watch?v=cwDRZGj2nnY" TargetMode="External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openxmlformats.org/officeDocument/2006/relationships/image" Target="../media/image7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hyperlink" Target="https://www.youtube.com/watch?v=PBrxh3N8Cu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.png"/><Relationship Id="rId3" Type="http://schemas.openxmlformats.org/officeDocument/2006/relationships/slide" Target="slide7.xml"/><Relationship Id="rId7" Type="http://schemas.openxmlformats.org/officeDocument/2006/relationships/image" Target="../media/image26.svg"/><Relationship Id="rId12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jpeg"/><Relationship Id="rId5" Type="http://schemas.openxmlformats.org/officeDocument/2006/relationships/image" Target="../media/image24.svg"/><Relationship Id="rId10" Type="http://schemas.openxmlformats.org/officeDocument/2006/relationships/hyperlink" Target="https://www.easybiologyclass.com/difference-between-pili-and-fimbriae-of-bacteria-a-comparison-table/" TargetMode="External"/><Relationship Id="rId4" Type="http://schemas.openxmlformats.org/officeDocument/2006/relationships/image" Target="../media/image23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ordinateur, moniteur, portable&#10;&#10;Description générée automatiquement">
            <a:extLst>
              <a:ext uri="{FF2B5EF4-FFF2-40B4-BE49-F238E27FC236}">
                <a16:creationId xmlns:a16="http://schemas.microsoft.com/office/drawing/2014/main" id="{8DE8B183-6FC3-4175-82E8-8329DA520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t="22002" r="31964" b="10327"/>
          <a:stretch/>
        </p:blipFill>
        <p:spPr>
          <a:xfrm>
            <a:off x="1975089" y="1"/>
            <a:ext cx="6935540" cy="6857999"/>
          </a:xfrm>
          <a:prstGeom prst="rect">
            <a:avLst/>
          </a:prstGeom>
        </p:spPr>
      </p:pic>
      <p:sp>
        <p:nvSpPr>
          <p:cNvPr id="13" name="Ellipse 12">
            <a:hlinkClick r:id="rId4" action="ppaction://hlinksldjump"/>
            <a:extLst>
              <a:ext uri="{FF2B5EF4-FFF2-40B4-BE49-F238E27FC236}">
                <a16:creationId xmlns:a16="http://schemas.microsoft.com/office/drawing/2014/main" id="{807A451E-AF1E-45D6-933E-747E2E13637D}"/>
              </a:ext>
            </a:extLst>
          </p:cNvPr>
          <p:cNvSpPr/>
          <p:nvPr/>
        </p:nvSpPr>
        <p:spPr>
          <a:xfrm>
            <a:off x="4432042" y="3249000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5" action="ppaction://hlinksldjump"/>
            <a:extLst>
              <a:ext uri="{FF2B5EF4-FFF2-40B4-BE49-F238E27FC236}">
                <a16:creationId xmlns:a16="http://schemas.microsoft.com/office/drawing/2014/main" id="{1D81425F-C63F-48E2-AFBD-9426895DEB16}"/>
              </a:ext>
            </a:extLst>
          </p:cNvPr>
          <p:cNvSpPr/>
          <p:nvPr/>
        </p:nvSpPr>
        <p:spPr>
          <a:xfrm>
            <a:off x="4741495" y="2260347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hlinkClick r:id="rId6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7C01FB3-82E7-4D06-AE6A-36A99EA9EE2C}"/>
              </a:ext>
            </a:extLst>
          </p:cNvPr>
          <p:cNvSpPr/>
          <p:nvPr/>
        </p:nvSpPr>
        <p:spPr>
          <a:xfrm>
            <a:off x="2302312" y="6214829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hlinkClick r:id="rId7" action="ppaction://hlinksldjump"/>
            <a:extLst>
              <a:ext uri="{FF2B5EF4-FFF2-40B4-BE49-F238E27FC236}">
                <a16:creationId xmlns:a16="http://schemas.microsoft.com/office/drawing/2014/main" id="{DD099A38-93D7-4987-ACC0-F22FCAE2BCB9}"/>
              </a:ext>
            </a:extLst>
          </p:cNvPr>
          <p:cNvSpPr/>
          <p:nvPr/>
        </p:nvSpPr>
        <p:spPr>
          <a:xfrm>
            <a:off x="5281495" y="2035641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hlinkClick r:id="rId8" action="ppaction://hlinksldjump"/>
            <a:extLst>
              <a:ext uri="{FF2B5EF4-FFF2-40B4-BE49-F238E27FC236}">
                <a16:creationId xmlns:a16="http://schemas.microsoft.com/office/drawing/2014/main" id="{E165B822-F068-4494-83CF-6D81C0E6293A}"/>
              </a:ext>
            </a:extLst>
          </p:cNvPr>
          <p:cNvSpPr/>
          <p:nvPr/>
        </p:nvSpPr>
        <p:spPr>
          <a:xfrm>
            <a:off x="2781924" y="2260347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0830AB-EC24-4991-9493-0A9A6D02DA26}"/>
              </a:ext>
            </a:extLst>
          </p:cNvPr>
          <p:cNvSpPr txBox="1"/>
          <p:nvPr/>
        </p:nvSpPr>
        <p:spPr>
          <a:xfrm>
            <a:off x="5682276" y="6214829"/>
            <a:ext cx="65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LA CELLULE BACTERIENNE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DA88E82-9921-454D-AD94-CC1FA00C88B5}"/>
              </a:ext>
            </a:extLst>
          </p:cNvPr>
          <p:cNvGrpSpPr/>
          <p:nvPr/>
        </p:nvGrpSpPr>
        <p:grpSpPr>
          <a:xfrm>
            <a:off x="8168790" y="5105118"/>
            <a:ext cx="1529586" cy="829552"/>
            <a:chOff x="4047954" y="3559629"/>
            <a:chExt cx="1529586" cy="829552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615349B-586C-4491-9E40-4D12527B032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Image 21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BEF24210-6426-4567-A934-1EF469B6A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E682279-FA40-4E60-91A1-8B092336F11B}"/>
              </a:ext>
            </a:extLst>
          </p:cNvPr>
          <p:cNvSpPr txBox="1"/>
          <p:nvPr/>
        </p:nvSpPr>
        <p:spPr>
          <a:xfrm>
            <a:off x="7364885" y="5934670"/>
            <a:ext cx="3137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Modèle 3D :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QuadroFlow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@turbosquid.com</a:t>
            </a:r>
          </a:p>
        </p:txBody>
      </p:sp>
      <p:sp>
        <p:nvSpPr>
          <p:cNvPr id="2" name="Ellipse 1">
            <a:hlinkClick r:id="rId10" action="ppaction://hlinksldjump"/>
            <a:extLst>
              <a:ext uri="{FF2B5EF4-FFF2-40B4-BE49-F238E27FC236}">
                <a16:creationId xmlns:a16="http://schemas.microsoft.com/office/drawing/2014/main" id="{485A3E39-2392-4C81-8233-4E2C5378C734}"/>
              </a:ext>
            </a:extLst>
          </p:cNvPr>
          <p:cNvSpPr/>
          <p:nvPr/>
        </p:nvSpPr>
        <p:spPr>
          <a:xfrm>
            <a:off x="6026078" y="2493382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54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D0BF1C2-BF31-4C04-A50A-B0739E398945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122719" y="1169646"/>
            <a:ext cx="3159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FIMBRIAE</a:t>
            </a:r>
          </a:p>
        </p:txBody>
      </p:sp>
      <p:pic>
        <p:nvPicPr>
          <p:cNvPr id="11" name="Graphique 10" descr="Escalade">
            <a:extLst>
              <a:ext uri="{FF2B5EF4-FFF2-40B4-BE49-F238E27FC236}">
                <a16:creationId xmlns:a16="http://schemas.microsoft.com/office/drawing/2014/main" id="{1B42097E-965E-47B9-A164-9FB65A81F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96229"/>
            <a:ext cx="914400" cy="914400"/>
          </a:xfrm>
          <a:prstGeom prst="rect">
            <a:avLst/>
          </a:prstGeom>
        </p:spPr>
      </p:pic>
      <p:pic>
        <p:nvPicPr>
          <p:cNvPr id="3074" name="Picture 2" descr="Fimbriae (bactériologie) — Wikipédia">
            <a:extLst>
              <a:ext uri="{FF2B5EF4-FFF2-40B4-BE49-F238E27FC236}">
                <a16:creationId xmlns:a16="http://schemas.microsoft.com/office/drawing/2014/main" id="{82CDD0F3-C071-4A30-80CA-7BC8385E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6" y="1331086"/>
            <a:ext cx="3128662" cy="40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perone–usher pathways: diversity and pilus assembly mechanism ...">
            <a:extLst>
              <a:ext uri="{FF2B5EF4-FFF2-40B4-BE49-F238E27FC236}">
                <a16:creationId xmlns:a16="http://schemas.microsoft.com/office/drawing/2014/main" id="{255695CF-C3DD-44C6-80F3-772248C73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4" t="10633" r="3111"/>
          <a:stretch/>
        </p:blipFill>
        <p:spPr bwMode="auto">
          <a:xfrm>
            <a:off x="4129196" y="1331086"/>
            <a:ext cx="2929940" cy="40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9060AAD-919C-46FD-95B7-4B681343693E}"/>
              </a:ext>
            </a:extLst>
          </p:cNvPr>
          <p:cNvSpPr txBox="1"/>
          <p:nvPr/>
        </p:nvSpPr>
        <p:spPr>
          <a:xfrm>
            <a:off x="954236" y="5339879"/>
            <a:ext cx="222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Cellule recouverte de fimbriae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F41976-3788-4D73-B9A1-894BE7B6DFAC}"/>
              </a:ext>
            </a:extLst>
          </p:cNvPr>
          <p:cNvSpPr txBox="1"/>
          <p:nvPr/>
        </p:nvSpPr>
        <p:spPr>
          <a:xfrm>
            <a:off x="4129196" y="5339879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Structure d’un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fimbria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BC0B48F-55CA-411E-8681-3B00F4E4F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87150"/>
              </p:ext>
            </p:extLst>
          </p:nvPr>
        </p:nvGraphicFramePr>
        <p:xfrm>
          <a:off x="7105433" y="1331085"/>
          <a:ext cx="5044865" cy="33528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9114">
                  <a:extLst>
                    <a:ext uri="{9D8B030D-6E8A-4147-A177-3AD203B41FA5}">
                      <a16:colId xmlns:a16="http://schemas.microsoft.com/office/drawing/2014/main" val="3872567588"/>
                    </a:ext>
                  </a:extLst>
                </a:gridCol>
                <a:gridCol w="2595751">
                  <a:extLst>
                    <a:ext uri="{9D8B030D-6E8A-4147-A177-3AD203B41FA5}">
                      <a16:colId xmlns:a16="http://schemas.microsoft.com/office/drawing/2014/main" val="3754005665"/>
                    </a:ext>
                  </a:extLst>
                </a:gridCol>
              </a:tblGrid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Gram + et -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89609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Protéine :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fimbrilline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050838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 pleine, flexible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395032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– 400 / cellule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93294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0,1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020652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génétique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Gènes sur le nucléoïde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95558"/>
                  </a:ext>
                </a:extLst>
              </a:tr>
              <a:tr h="661677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Attachement aux surfaces, pathogénicité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30678"/>
                  </a:ext>
                </a:extLst>
              </a:tr>
              <a:tr h="391087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Fixation des phages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228488"/>
                  </a:ext>
                </a:extLst>
              </a:tr>
            </a:tbl>
          </a:graphicData>
        </a:graphic>
      </p:graphicFrame>
      <p:sp>
        <p:nvSpPr>
          <p:cNvPr id="2" name="Bouton d’action : obtenir des informations 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4C86D8-77DC-4254-9CBB-800402D6D91F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A5616E0-C63D-40E3-A254-DD7962EA8EF6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E3A7C82-CA2A-4AC2-98B0-4A6C2429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44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9C3F06F4-B1B3-4BF8-BD0D-45D8FD8C9257}"/>
              </a:ext>
            </a:extLst>
          </p:cNvPr>
          <p:cNvSpPr/>
          <p:nvPr/>
        </p:nvSpPr>
        <p:spPr>
          <a:xfrm>
            <a:off x="10575938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A705688-0A62-4EC2-A921-F3169D948124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37E66AE-9B99-4FCF-8BF9-629865109FA0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0D7D14-9D79-4740-A5D0-863189ABFC70}"/>
              </a:ext>
            </a:extLst>
          </p:cNvPr>
          <p:cNvSpPr txBox="1"/>
          <p:nvPr/>
        </p:nvSpPr>
        <p:spPr>
          <a:xfrm rot="16200000">
            <a:off x="-207168" y="241893"/>
            <a:ext cx="131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</a:t>
            </a:r>
          </a:p>
        </p:txBody>
      </p:sp>
      <p:pic>
        <p:nvPicPr>
          <p:cNvPr id="11" name="Graphique 10" descr="Alliances">
            <a:extLst>
              <a:ext uri="{FF2B5EF4-FFF2-40B4-BE49-F238E27FC236}">
                <a16:creationId xmlns:a16="http://schemas.microsoft.com/office/drawing/2014/main" id="{DE6353C7-7815-47BE-98BA-67F46A778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976" y="1108276"/>
            <a:ext cx="914400" cy="9144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3129190-42BD-49C6-BC2A-672D5C264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949361"/>
              </p:ext>
            </p:extLst>
          </p:nvPr>
        </p:nvGraphicFramePr>
        <p:xfrm>
          <a:off x="6695893" y="2185955"/>
          <a:ext cx="5468471" cy="3320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2123">
                  <a:extLst>
                    <a:ext uri="{9D8B030D-6E8A-4147-A177-3AD203B41FA5}">
                      <a16:colId xmlns:a16="http://schemas.microsoft.com/office/drawing/2014/main" val="3872567588"/>
                    </a:ext>
                  </a:extLst>
                </a:gridCol>
                <a:gridCol w="3076348">
                  <a:extLst>
                    <a:ext uri="{9D8B030D-6E8A-4147-A177-3AD203B41FA5}">
                      <a16:colId xmlns:a16="http://schemas.microsoft.com/office/drawing/2014/main" val="3754005665"/>
                    </a:ext>
                  </a:extLst>
                </a:gridCol>
              </a:tblGrid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Quelques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</a:t>
                      </a: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Gram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89609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Protéine :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piline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050838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 creuse, rigide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395032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10 / cellule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93294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1 – 2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020652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génétique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Gènes sur le plasmide 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95558"/>
                  </a:ext>
                </a:extLst>
              </a:tr>
              <a:tr h="65676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Conjugaison bactérienne et mobilité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30678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Fixation des phages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828032"/>
                  </a:ext>
                </a:extLst>
              </a:tr>
            </a:tbl>
          </a:graphicData>
        </a:graphic>
      </p:graphicFrame>
      <p:pic>
        <p:nvPicPr>
          <p:cNvPr id="1026" name="Picture 2" descr="How did bacteria become resistant? | AIMED - Let's talk about ...">
            <a:extLst>
              <a:ext uri="{FF2B5EF4-FFF2-40B4-BE49-F238E27FC236}">
                <a16:creationId xmlns:a16="http://schemas.microsoft.com/office/drawing/2014/main" id="{0CF9D515-BCEA-4759-AEBF-90B6865B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" y="2185956"/>
            <a:ext cx="2350323" cy="33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39AAFD-0C81-4732-B62C-BA81A65027B2}"/>
              </a:ext>
            </a:extLst>
          </p:cNvPr>
          <p:cNvSpPr txBox="1"/>
          <p:nvPr/>
        </p:nvSpPr>
        <p:spPr>
          <a:xfrm>
            <a:off x="27636" y="5506253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Pilus connectant deux bactéries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B4CEEF-3D2D-4B0D-BD92-76FD5D0F02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78" t="4300" r="4745" b="5663"/>
          <a:stretch/>
        </p:blipFill>
        <p:spPr>
          <a:xfrm>
            <a:off x="2377959" y="2185956"/>
            <a:ext cx="4299272" cy="33202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426E30-F1C1-411F-84AA-2E20C617A836}"/>
              </a:ext>
            </a:extLst>
          </p:cNvPr>
          <p:cNvSpPr txBox="1"/>
          <p:nvPr/>
        </p:nvSpPr>
        <p:spPr>
          <a:xfrm>
            <a:off x="2377958" y="5506252"/>
            <a:ext cx="369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Structure du pilus sexuel.</a:t>
            </a:r>
          </a:p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LPS = lipopolysaccharide ; P = périplasme ; PG = peptidoglycane ; PM = membrane plasmique ; OM : membrane externe.</a:t>
            </a:r>
          </a:p>
        </p:txBody>
      </p:sp>
      <p:pic>
        <p:nvPicPr>
          <p:cNvPr id="12" name="Graphique 11" descr="Caméra vidéo">
            <a:hlinkClick r:id="rId9" tooltip="La conjugaison bactérienne"/>
            <a:extLst>
              <a:ext uri="{FF2B5EF4-FFF2-40B4-BE49-F238E27FC236}">
                <a16:creationId xmlns:a16="http://schemas.microsoft.com/office/drawing/2014/main" id="{1C8F70D0-A2FD-4616-A5DE-6B68EDC970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78654" y="5655526"/>
            <a:ext cx="1080000" cy="1080000"/>
          </a:xfrm>
          <a:prstGeom prst="rect">
            <a:avLst/>
          </a:prstGeom>
        </p:spPr>
      </p:pic>
      <p:pic>
        <p:nvPicPr>
          <p:cNvPr id="15" name="Graphique 14" descr="Caméra vidéo">
            <a:hlinkClick r:id="rId12" tooltip="Fabrication du pilus sexuel"/>
            <a:extLst>
              <a:ext uri="{FF2B5EF4-FFF2-40B4-BE49-F238E27FC236}">
                <a16:creationId xmlns:a16="http://schemas.microsoft.com/office/drawing/2014/main" id="{534464EE-E886-4C16-B4E3-4283BE247E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52148" y="5506252"/>
            <a:ext cx="830997" cy="830997"/>
          </a:xfrm>
          <a:prstGeom prst="rect">
            <a:avLst/>
          </a:prstGeom>
        </p:spPr>
      </p:pic>
      <p:sp>
        <p:nvSpPr>
          <p:cNvPr id="16" name="Bouton d’action : obtenir des informations 1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9F1D93E5-AC58-42AF-9115-060CE36B10E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375E036-5FEF-47B7-AABB-E1C3943F6DA4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76E1D5A-3969-49DE-B2AD-3DA1D192688D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Image 1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358D8866-91AF-4ECF-A003-8E2BE11A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47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E7C48692-62FC-49B1-BC0C-D5E68F168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/>
          <a:stretch/>
        </p:blipFill>
        <p:spPr>
          <a:xfrm>
            <a:off x="1034397" y="334506"/>
            <a:ext cx="6804623" cy="5695904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0E08558-0942-4753-82F2-525CCEA44692}"/>
              </a:ext>
            </a:extLst>
          </p:cNvPr>
          <p:cNvCxnSpPr/>
          <p:nvPr/>
        </p:nvCxnSpPr>
        <p:spPr>
          <a:xfrm flipH="1">
            <a:off x="3596898" y="1770926"/>
            <a:ext cx="5792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6C9E256-196C-4953-BD52-D38124F12353}"/>
              </a:ext>
            </a:extLst>
          </p:cNvPr>
          <p:cNvCxnSpPr/>
          <p:nvPr/>
        </p:nvCxnSpPr>
        <p:spPr>
          <a:xfrm flipH="1">
            <a:off x="3481152" y="1251563"/>
            <a:ext cx="5908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4DF4298-83E5-4E9D-A12A-B61529B6E976}"/>
              </a:ext>
            </a:extLst>
          </p:cNvPr>
          <p:cNvCxnSpPr/>
          <p:nvPr/>
        </p:nvCxnSpPr>
        <p:spPr>
          <a:xfrm flipH="1">
            <a:off x="3955714" y="798653"/>
            <a:ext cx="54341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6F15274A-CDE6-45A4-AF7B-C3173CDDB67A}"/>
              </a:ext>
            </a:extLst>
          </p:cNvPr>
          <p:cNvCxnSpPr/>
          <p:nvPr/>
        </p:nvCxnSpPr>
        <p:spPr>
          <a:xfrm rot="10800000" flipV="1">
            <a:off x="3737153" y="5221318"/>
            <a:ext cx="5271944" cy="688694"/>
          </a:xfrm>
          <a:prstGeom prst="bentConnector3">
            <a:avLst>
              <a:gd name="adj1" fmla="val 7942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FB25EE38-9698-4608-8C5B-0C6A782E8358}"/>
              </a:ext>
            </a:extLst>
          </p:cNvPr>
          <p:cNvCxnSpPr/>
          <p:nvPr/>
        </p:nvCxnSpPr>
        <p:spPr>
          <a:xfrm rot="10800000" flipV="1">
            <a:off x="5090033" y="3687285"/>
            <a:ext cx="5271944" cy="688694"/>
          </a:xfrm>
          <a:prstGeom prst="bentConnector3">
            <a:avLst>
              <a:gd name="adj1" fmla="val 7480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518554F-7293-4A56-AF2E-94E02B161405}"/>
              </a:ext>
            </a:extLst>
          </p:cNvPr>
          <p:cNvCxnSpPr/>
          <p:nvPr/>
        </p:nvCxnSpPr>
        <p:spPr>
          <a:xfrm flipH="1">
            <a:off x="6895683" y="2777924"/>
            <a:ext cx="3567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7A10964-A87E-4B8F-A174-27CEE5AD8D86}"/>
              </a:ext>
            </a:extLst>
          </p:cNvPr>
          <p:cNvCxnSpPr>
            <a:cxnSpLocks/>
          </p:cNvCxnSpPr>
          <p:nvPr/>
        </p:nvCxnSpPr>
        <p:spPr>
          <a:xfrm flipH="1">
            <a:off x="6810629" y="5694744"/>
            <a:ext cx="34532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195D1FE-E2DA-481E-943D-D3AF9C1AFCBF}"/>
              </a:ext>
            </a:extLst>
          </p:cNvPr>
          <p:cNvCxnSpPr>
            <a:cxnSpLocks/>
          </p:cNvCxnSpPr>
          <p:nvPr/>
        </p:nvCxnSpPr>
        <p:spPr>
          <a:xfrm flipH="1">
            <a:off x="6810629" y="4637589"/>
            <a:ext cx="5158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FF0F10E-B3D6-4696-B138-E35E7F4D8675}"/>
              </a:ext>
            </a:extLst>
          </p:cNvPr>
          <p:cNvSpPr/>
          <p:nvPr/>
        </p:nvSpPr>
        <p:spPr>
          <a:xfrm>
            <a:off x="8610374" y="574599"/>
            <a:ext cx="3450998" cy="56959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ZoneTexte 6">
            <a:hlinkClick r:id="rId4" action="ppaction://hlinksldjump"/>
            <a:extLst>
              <a:ext uri="{FF2B5EF4-FFF2-40B4-BE49-F238E27FC236}">
                <a16:creationId xmlns:a16="http://schemas.microsoft.com/office/drawing/2014/main" id="{4E4D031A-BD6D-4401-9B1F-078CD5EB43A1}"/>
              </a:ext>
            </a:extLst>
          </p:cNvPr>
          <p:cNvSpPr txBox="1"/>
          <p:nvPr/>
        </p:nvSpPr>
        <p:spPr>
          <a:xfrm>
            <a:off x="8644579" y="437597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8" name="ZoneTexte 7">
            <a:hlinkClick r:id="rId4" action="ppaction://hlinksldjump"/>
            <a:extLst>
              <a:ext uri="{FF2B5EF4-FFF2-40B4-BE49-F238E27FC236}">
                <a16:creationId xmlns:a16="http://schemas.microsoft.com/office/drawing/2014/main" id="{44EB551D-A2F7-482B-A0E3-DC43EC98A8FA}"/>
              </a:ext>
            </a:extLst>
          </p:cNvPr>
          <p:cNvSpPr txBox="1"/>
          <p:nvPr/>
        </p:nvSpPr>
        <p:spPr>
          <a:xfrm>
            <a:off x="8644579" y="5432273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Plasmide</a:t>
            </a:r>
          </a:p>
        </p:txBody>
      </p:sp>
      <p:sp>
        <p:nvSpPr>
          <p:cNvPr id="10" name="Bouton d’action : accueil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7BF0E41-7689-40E8-B714-EDC96F53C320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hlinkClick r:id="rId5" action="ppaction://hlinksldjump"/>
            <a:extLst>
              <a:ext uri="{FF2B5EF4-FFF2-40B4-BE49-F238E27FC236}">
                <a16:creationId xmlns:a16="http://schemas.microsoft.com/office/drawing/2014/main" id="{505B751D-A32E-42B8-BE07-9D2ECDF0AF8B}"/>
              </a:ext>
            </a:extLst>
          </p:cNvPr>
          <p:cNvSpPr txBox="1"/>
          <p:nvPr/>
        </p:nvSpPr>
        <p:spPr>
          <a:xfrm>
            <a:off x="8644579" y="251631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Réserves</a:t>
            </a:r>
          </a:p>
        </p:txBody>
      </p:sp>
      <p:sp>
        <p:nvSpPr>
          <p:cNvPr id="26" name="ZoneTexte 25">
            <a:hlinkClick r:id="rId6" action="ppaction://hlinksldjump"/>
            <a:extLst>
              <a:ext uri="{FF2B5EF4-FFF2-40B4-BE49-F238E27FC236}">
                <a16:creationId xmlns:a16="http://schemas.microsoft.com/office/drawing/2014/main" id="{C5854361-926F-4A24-A22D-4A2BB1699A14}"/>
              </a:ext>
            </a:extLst>
          </p:cNvPr>
          <p:cNvSpPr txBox="1"/>
          <p:nvPr/>
        </p:nvSpPr>
        <p:spPr>
          <a:xfrm>
            <a:off x="8644579" y="341968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Ribosome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90F12B8-C7FB-4CE3-9B69-1E75FE086435}"/>
              </a:ext>
            </a:extLst>
          </p:cNvPr>
          <p:cNvSpPr txBox="1"/>
          <p:nvPr/>
        </p:nvSpPr>
        <p:spPr>
          <a:xfrm>
            <a:off x="8644579" y="4961260"/>
            <a:ext cx="3277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Vacuoles gazeuses</a:t>
            </a:r>
          </a:p>
        </p:txBody>
      </p:sp>
      <p:sp>
        <p:nvSpPr>
          <p:cNvPr id="38" name="ZoneTexte 37">
            <a:hlinkClick r:id="rId7" action="ppaction://hlinksldjump"/>
            <a:extLst>
              <a:ext uri="{FF2B5EF4-FFF2-40B4-BE49-F238E27FC236}">
                <a16:creationId xmlns:a16="http://schemas.microsoft.com/office/drawing/2014/main" id="{286BC733-4E02-46EB-9766-DA3A98009B0A}"/>
              </a:ext>
            </a:extLst>
          </p:cNvPr>
          <p:cNvSpPr txBox="1"/>
          <p:nvPr/>
        </p:nvSpPr>
        <p:spPr>
          <a:xfrm>
            <a:off x="8644579" y="1511622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Membrane plasmique</a:t>
            </a:r>
          </a:p>
        </p:txBody>
      </p:sp>
      <p:sp>
        <p:nvSpPr>
          <p:cNvPr id="40" name="ZoneTexte 39">
            <a:hlinkClick r:id="rId8" action="ppaction://hlinksldjump"/>
            <a:extLst>
              <a:ext uri="{FF2B5EF4-FFF2-40B4-BE49-F238E27FC236}">
                <a16:creationId xmlns:a16="http://schemas.microsoft.com/office/drawing/2014/main" id="{E09EE5DB-FD56-417D-B544-4EF3D34C4A6D}"/>
              </a:ext>
            </a:extLst>
          </p:cNvPr>
          <p:cNvSpPr txBox="1"/>
          <p:nvPr/>
        </p:nvSpPr>
        <p:spPr>
          <a:xfrm>
            <a:off x="8644579" y="991724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Paroi</a:t>
            </a:r>
          </a:p>
        </p:txBody>
      </p:sp>
      <p:sp>
        <p:nvSpPr>
          <p:cNvPr id="42" name="ZoneTexte 41">
            <a:hlinkClick r:id="rId9" action="ppaction://hlinksldjump"/>
            <a:extLst>
              <a:ext uri="{FF2B5EF4-FFF2-40B4-BE49-F238E27FC236}">
                <a16:creationId xmlns:a16="http://schemas.microsoft.com/office/drawing/2014/main" id="{DE29A852-C642-4C47-825C-0C828E46F5AC}"/>
              </a:ext>
            </a:extLst>
          </p:cNvPr>
          <p:cNvSpPr txBox="1"/>
          <p:nvPr/>
        </p:nvSpPr>
        <p:spPr>
          <a:xfrm>
            <a:off x="8644579" y="540108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</a:p>
        </p:txBody>
      </p:sp>
      <p:sp>
        <p:nvSpPr>
          <p:cNvPr id="2" name="Bouton d’action : obtenir des informations 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C615022-DD26-4C7E-9858-250F8F90C35D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E46508B-4A79-4710-B3A9-102A408B4E35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60D32D1-A46D-449F-8BE4-3042D984ECBC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Image 2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DE408054-21C0-43FA-A80B-5C958CB4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629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lipse 39">
            <a:extLst>
              <a:ext uri="{FF2B5EF4-FFF2-40B4-BE49-F238E27FC236}">
                <a16:creationId xmlns:a16="http://schemas.microsoft.com/office/drawing/2014/main" id="{1E528130-303D-4331-A8DD-4EDB55811770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A777868-9D93-4F1E-AA99-15C1966C59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6068" r="38071" b="20142"/>
          <a:stretch/>
        </p:blipFill>
        <p:spPr>
          <a:xfrm>
            <a:off x="5845622" y="4066244"/>
            <a:ext cx="3293617" cy="2489283"/>
          </a:xfrm>
          <a:prstGeom prst="rect">
            <a:avLst/>
          </a:prstGeom>
        </p:spPr>
      </p:pic>
      <p:pic>
        <p:nvPicPr>
          <p:cNvPr id="25" name="Image 24" descr="Une image contenant capture d’écran, petit, table&#10;&#10;Description générée automatiquement">
            <a:extLst>
              <a:ext uri="{FF2B5EF4-FFF2-40B4-BE49-F238E27FC236}">
                <a16:creationId xmlns:a16="http://schemas.microsoft.com/office/drawing/2014/main" id="{E7E40E39-C3DD-425F-A72E-E68BA4DA2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7665" r="10016" b="13938"/>
          <a:stretch/>
        </p:blipFill>
        <p:spPr>
          <a:xfrm>
            <a:off x="732149" y="3130096"/>
            <a:ext cx="5113463" cy="2955154"/>
          </a:xfrm>
          <a:prstGeom prst="rect">
            <a:avLst/>
          </a:prstGeom>
        </p:spPr>
      </p:pic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D0BF1C2-BF31-4C04-A50A-B0739E398945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586899" y="629712"/>
            <a:ext cx="2088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PAROI</a:t>
            </a:r>
          </a:p>
        </p:txBody>
      </p:sp>
      <p:sp>
        <p:nvSpPr>
          <p:cNvPr id="2" name="Bouton d’action : obtenir des informations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 descr="Armure médiévale">
            <a:extLst>
              <a:ext uri="{FF2B5EF4-FFF2-40B4-BE49-F238E27FC236}">
                <a16:creationId xmlns:a16="http://schemas.microsoft.com/office/drawing/2014/main" id="{9FA8E213-AF3A-40A1-ABD7-1251EBAEC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842" y="1992112"/>
            <a:ext cx="914400" cy="914400"/>
          </a:xfrm>
          <a:prstGeom prst="rect">
            <a:avLst/>
          </a:prstGeom>
        </p:spPr>
      </p:pic>
      <p:pic>
        <p:nvPicPr>
          <p:cNvPr id="21" name="Image 2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341F89F-25ED-4E4A-9CDE-C6204D3D92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12039" r="19539" b="49815"/>
          <a:stretch/>
        </p:blipFill>
        <p:spPr>
          <a:xfrm>
            <a:off x="5828204" y="0"/>
            <a:ext cx="3400147" cy="2616067"/>
          </a:xfrm>
          <a:prstGeom prst="rect">
            <a:avLst/>
          </a:prstGeom>
        </p:spPr>
      </p:pic>
      <p:pic>
        <p:nvPicPr>
          <p:cNvPr id="26" name="Image 2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1E0D291-EE92-4830-B766-DD73AA6A34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49567" r="19539" b="4411"/>
          <a:stretch/>
        </p:blipFill>
        <p:spPr>
          <a:xfrm>
            <a:off x="1562133" y="0"/>
            <a:ext cx="3400147" cy="3156236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38CBDD8-D8DB-42BC-9931-F9EA5C2D040B}"/>
              </a:ext>
            </a:extLst>
          </p:cNvPr>
          <p:cNvCxnSpPr/>
          <p:nvPr/>
        </p:nvCxnSpPr>
        <p:spPr>
          <a:xfrm>
            <a:off x="5853226" y="84908"/>
            <a:ext cx="0" cy="66881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F4944A6-9581-4185-A23F-D0CD4DAAC49A}"/>
              </a:ext>
            </a:extLst>
          </p:cNvPr>
          <p:cNvSpPr txBox="1"/>
          <p:nvPr/>
        </p:nvSpPr>
        <p:spPr>
          <a:xfrm>
            <a:off x="7295049" y="648866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GRAM +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A63348F-07EC-4961-A1E7-880DB9851389}"/>
              </a:ext>
            </a:extLst>
          </p:cNvPr>
          <p:cNvSpPr txBox="1"/>
          <p:nvPr/>
        </p:nvSpPr>
        <p:spPr>
          <a:xfrm>
            <a:off x="2671044" y="64886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GRAM-</a:t>
            </a:r>
          </a:p>
        </p:txBody>
      </p:sp>
      <p:graphicFrame>
        <p:nvGraphicFramePr>
          <p:cNvPr id="32" name="Tableau 33">
            <a:extLst>
              <a:ext uri="{FF2B5EF4-FFF2-40B4-BE49-F238E27FC236}">
                <a16:creationId xmlns:a16="http://schemas.microsoft.com/office/drawing/2014/main" id="{CACA0355-4DD7-4259-9BA8-2C6E787D0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512537"/>
              </p:ext>
            </p:extLst>
          </p:nvPr>
        </p:nvGraphicFramePr>
        <p:xfrm>
          <a:off x="8322846" y="1045210"/>
          <a:ext cx="3808190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095">
                  <a:extLst>
                    <a:ext uri="{9D8B030D-6E8A-4147-A177-3AD203B41FA5}">
                      <a16:colId xmlns:a16="http://schemas.microsoft.com/office/drawing/2014/main" val="1921140882"/>
                    </a:ext>
                  </a:extLst>
                </a:gridCol>
                <a:gridCol w="1904095">
                  <a:extLst>
                    <a:ext uri="{9D8B030D-6E8A-4147-A177-3AD203B41FA5}">
                      <a16:colId xmlns:a16="http://schemas.microsoft.com/office/drawing/2014/main" val="2826649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GRAM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GRAM 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8573"/>
                  </a:ext>
                </a:extLst>
              </a:tr>
              <a:tr h="27213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Hétérogène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Homogène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212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25 - 80 nm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08521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N-acétylglucosamine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 N-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acétyl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muraminique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30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Acides téichoïques 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lipotéichoïques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613012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Acides aminés dont 4 principaux : Ala, Glu, Lys et acide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diaminopomélique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081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Beaucoup de lipides (10 à 20 % = membrane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 de lipides (2 %)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5972786"/>
                  </a:ext>
                </a:extLst>
              </a:tr>
            </a:tbl>
          </a:graphicData>
        </a:graphic>
      </p:graphicFrame>
      <p:pic>
        <p:nvPicPr>
          <p:cNvPr id="34" name="Graphique 33" descr="Caméra vidéo">
            <a:hlinkClick r:id="rId10" tooltip="La paroi bactérienne"/>
            <a:extLst>
              <a:ext uri="{FF2B5EF4-FFF2-40B4-BE49-F238E27FC236}">
                <a16:creationId xmlns:a16="http://schemas.microsoft.com/office/drawing/2014/main" id="{A617547E-EB94-4E08-BAB3-B39911470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82CCA83-272F-48E9-9B5A-3C165B57AD7B}"/>
              </a:ext>
            </a:extLst>
          </p:cNvPr>
          <p:cNvSpPr txBox="1"/>
          <p:nvPr/>
        </p:nvSpPr>
        <p:spPr>
          <a:xfrm>
            <a:off x="4130478" y="2553015"/>
            <a:ext cx="17227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Les LPS présentent des propriétés toxiques sur les cellules animales !</a:t>
            </a:r>
          </a:p>
        </p:txBody>
      </p:sp>
      <p:pic>
        <p:nvPicPr>
          <p:cNvPr id="38" name="Graphique 37" descr="Index pointant vers la droite vu du côté du dos de la main">
            <a:extLst>
              <a:ext uri="{FF2B5EF4-FFF2-40B4-BE49-F238E27FC236}">
                <a16:creationId xmlns:a16="http://schemas.microsoft.com/office/drawing/2014/main" id="{CF786AA1-26DF-414F-8B7D-4D35348A14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45579" y="2553015"/>
            <a:ext cx="577081" cy="577081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475A37BA-B3BD-4B8A-A990-38858548C2CB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033E478-444E-4D3D-BDA6-AED67FAFA41D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Image 4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205505E-8BC5-4901-9A97-F4462B835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65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446523" y="1491863"/>
            <a:ext cx="3807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2" name="Bouton d’action : obtenir des information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Armure médiévale">
            <a:extLst>
              <a:ext uri="{FF2B5EF4-FFF2-40B4-BE49-F238E27FC236}">
                <a16:creationId xmlns:a16="http://schemas.microsoft.com/office/drawing/2014/main" id="{0E97B350-B1EC-42BA-B78B-FD29D31E1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839" y="3713889"/>
            <a:ext cx="914400" cy="914400"/>
          </a:xfrm>
          <a:prstGeom prst="rect">
            <a:avLst/>
          </a:prstGeom>
        </p:spPr>
      </p:pic>
      <p:pic>
        <p:nvPicPr>
          <p:cNvPr id="9" name="Image 8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607FA848-8413-438B-819C-3D77CBAE0C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6" t="22984" r="10071" b="29270"/>
          <a:stretch/>
        </p:blipFill>
        <p:spPr>
          <a:xfrm>
            <a:off x="1514290" y="513646"/>
            <a:ext cx="7439123" cy="39844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1917C8C-0E57-4F69-B861-FF6CDA9594CD}"/>
              </a:ext>
            </a:extLst>
          </p:cNvPr>
          <p:cNvSpPr txBox="1"/>
          <p:nvPr/>
        </p:nvSpPr>
        <p:spPr>
          <a:xfrm>
            <a:off x="3302072" y="144314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Modèle de membrane bactérienne.</a:t>
            </a:r>
          </a:p>
        </p:txBody>
      </p:sp>
      <p:pic>
        <p:nvPicPr>
          <p:cNvPr id="18" name="Graphique 17" descr="Chat">
            <a:extLst>
              <a:ext uri="{FF2B5EF4-FFF2-40B4-BE49-F238E27FC236}">
                <a16:creationId xmlns:a16="http://schemas.microsoft.com/office/drawing/2014/main" id="{77CFD17F-521D-47FF-9596-D5C72A8EF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17" y="4394254"/>
            <a:ext cx="914400" cy="914400"/>
          </a:xfrm>
          <a:prstGeom prst="rect">
            <a:avLst/>
          </a:prstGeom>
        </p:spPr>
      </p:pic>
      <p:pic>
        <p:nvPicPr>
          <p:cNvPr id="20" name="Graphique 19" descr="Transférer">
            <a:extLst>
              <a:ext uri="{FF2B5EF4-FFF2-40B4-BE49-F238E27FC236}">
                <a16:creationId xmlns:a16="http://schemas.microsoft.com/office/drawing/2014/main" id="{2186A5E9-8334-408E-8277-8B8E4F9EA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4890716"/>
            <a:ext cx="914400" cy="9144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54DDABB-8D72-4166-99B9-62AD22B5C732}"/>
              </a:ext>
            </a:extLst>
          </p:cNvPr>
          <p:cNvSpPr txBox="1"/>
          <p:nvPr/>
        </p:nvSpPr>
        <p:spPr>
          <a:xfrm>
            <a:off x="9091749" y="2182724"/>
            <a:ext cx="292419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60 à 70 % lipides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30 à 40 % protéines</a:t>
            </a:r>
          </a:p>
        </p:txBody>
      </p:sp>
      <p:sp>
        <p:nvSpPr>
          <p:cNvPr id="25" name="Bouton d’action : début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75F598C-93E4-4236-8002-AA74F794992F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AD239BA-56C1-4DA7-BFFE-CFE93F04C755}"/>
              </a:ext>
            </a:extLst>
          </p:cNvPr>
          <p:cNvSpPr txBox="1"/>
          <p:nvPr/>
        </p:nvSpPr>
        <p:spPr>
          <a:xfrm>
            <a:off x="4362994" y="4816069"/>
            <a:ext cx="39164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Intégrité cellulaire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Interface-échanges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CE91300-C848-40A6-8EEE-12135F61092F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F24DEC6-CDF2-4F14-8B68-FCB8C403359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 3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8EBB3F0C-9D7C-4C70-B054-F8FF9C8A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92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538647" y="1561786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RIBOSOMES</a:t>
            </a:r>
          </a:p>
        </p:txBody>
      </p:sp>
      <p:sp>
        <p:nvSpPr>
          <p:cNvPr id="2" name="Bouton d’action : obtenir des information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Usine">
            <a:extLst>
              <a:ext uri="{FF2B5EF4-FFF2-40B4-BE49-F238E27FC236}">
                <a16:creationId xmlns:a16="http://schemas.microsoft.com/office/drawing/2014/main" id="{BBF86DC9-0FE9-4CB9-BA60-926F856D6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390" y="3769567"/>
            <a:ext cx="914400" cy="914400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5CB2080-D79C-40EC-8362-FE54149D1A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6889" r="9786" b="16064"/>
          <a:stretch/>
        </p:blipFill>
        <p:spPr>
          <a:xfrm>
            <a:off x="1428205" y="983330"/>
            <a:ext cx="7916256" cy="39469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097B09-5854-4240-ADED-0B6B51B57496}"/>
              </a:ext>
            </a:extLst>
          </p:cNvPr>
          <p:cNvSpPr txBox="1"/>
          <p:nvPr/>
        </p:nvSpPr>
        <p:spPr>
          <a:xfrm>
            <a:off x="3673283" y="79866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Modèle de ribosome bactérien.</a:t>
            </a:r>
          </a:p>
        </p:txBody>
      </p:sp>
      <p:pic>
        <p:nvPicPr>
          <p:cNvPr id="10" name="Graphique 9" descr="Caméra vidéo">
            <a:hlinkClick r:id="rId7" tooltip="La traduction chez les bactéries en 3D"/>
            <a:extLst>
              <a:ext uri="{FF2B5EF4-FFF2-40B4-BE49-F238E27FC236}">
                <a16:creationId xmlns:a16="http://schemas.microsoft.com/office/drawing/2014/main" id="{D73580FB-3498-48EB-86E4-41E88C66A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5293" y="1734749"/>
            <a:ext cx="1080000" cy="1080000"/>
          </a:xfrm>
          <a:prstGeom prst="rect">
            <a:avLst/>
          </a:prstGeom>
        </p:spPr>
      </p:pic>
      <p:pic>
        <p:nvPicPr>
          <p:cNvPr id="14" name="Graphique 13" descr="Caméra vidéo">
            <a:hlinkClick r:id="rId10" tooltip="La traduction chez les bactéries 02"/>
            <a:extLst>
              <a:ext uri="{FF2B5EF4-FFF2-40B4-BE49-F238E27FC236}">
                <a16:creationId xmlns:a16="http://schemas.microsoft.com/office/drawing/2014/main" id="{6D01D2A6-1FB5-4908-B539-8AD9733AF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5293" y="2938338"/>
            <a:ext cx="1080000" cy="1080000"/>
          </a:xfrm>
          <a:prstGeom prst="rect">
            <a:avLst/>
          </a:prstGeom>
        </p:spPr>
      </p:pic>
      <p:sp>
        <p:nvSpPr>
          <p:cNvPr id="20" name="Bouton d’action : début 1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2DBD636-4A69-49B3-B0A9-DC6E312858FE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C5826F1-D4C9-44CF-BB0F-D261E7EAD2FA}"/>
              </a:ext>
            </a:extLst>
          </p:cNvPr>
          <p:cNvSpPr/>
          <p:nvPr/>
        </p:nvSpPr>
        <p:spPr>
          <a:xfrm>
            <a:off x="9912577" y="293833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1C2473D-E07A-4B2A-BAF3-FA8BA74AAA3B}"/>
              </a:ext>
            </a:extLst>
          </p:cNvPr>
          <p:cNvSpPr/>
          <p:nvPr/>
        </p:nvSpPr>
        <p:spPr>
          <a:xfrm>
            <a:off x="9912577" y="1709781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970B842-6A12-4DF6-B9BD-A7457D27AA4C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9661235-9F99-45C2-A4F4-DF2556871BDA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Image 30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DD591C87-B7BF-44C9-BA69-539079441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209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105083" y="1143519"/>
            <a:ext cx="3124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Armure médiévale">
            <a:extLst>
              <a:ext uri="{FF2B5EF4-FFF2-40B4-BE49-F238E27FC236}">
                <a16:creationId xmlns:a16="http://schemas.microsoft.com/office/drawing/2014/main" id="{0E97B350-B1EC-42BA-B78B-FD29D31E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39" y="3086867"/>
            <a:ext cx="914400" cy="914400"/>
          </a:xfrm>
          <a:prstGeom prst="rect">
            <a:avLst/>
          </a:prstGeom>
        </p:spPr>
      </p:pic>
      <p:sp>
        <p:nvSpPr>
          <p:cNvPr id="4" name="Bouton d’action : début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1035E4-1F3C-4030-B79F-CF91A3C6B9A3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Bacterial Capsules - ScienceDirect">
            <a:extLst>
              <a:ext uri="{FF2B5EF4-FFF2-40B4-BE49-F238E27FC236}">
                <a16:creationId xmlns:a16="http://schemas.microsoft.com/office/drawing/2014/main" id="{1E905535-2650-4244-A7D0-F08C0588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18" y="556211"/>
            <a:ext cx="4444977" cy="21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046CD05-CBB7-4D05-8C1C-A15E90A485C8}"/>
              </a:ext>
            </a:extLst>
          </p:cNvPr>
          <p:cNvCxnSpPr>
            <a:cxnSpLocks/>
          </p:cNvCxnSpPr>
          <p:nvPr/>
        </p:nvCxnSpPr>
        <p:spPr>
          <a:xfrm flipH="1">
            <a:off x="3500846" y="1640997"/>
            <a:ext cx="522514" cy="1181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EF8B233-3216-4EBC-A3BD-768605392137}"/>
              </a:ext>
            </a:extLst>
          </p:cNvPr>
          <p:cNvSpPr txBox="1"/>
          <p:nvPr/>
        </p:nvSpPr>
        <p:spPr>
          <a:xfrm>
            <a:off x="1574782" y="2725783"/>
            <a:ext cx="3377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Cellule recouverte d’une capsule (flèche jaune)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1551223-347A-48BB-9D59-811C3513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74" y="556211"/>
            <a:ext cx="2784284" cy="21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DDEC75-24AD-41DC-99C4-6E5C4353E8E5}"/>
              </a:ext>
            </a:extLst>
          </p:cNvPr>
          <p:cNvSpPr txBox="1"/>
          <p:nvPr/>
        </p:nvSpPr>
        <p:spPr>
          <a:xfrm>
            <a:off x="6398041" y="2725783"/>
            <a:ext cx="2364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Coloration inverse de la capsule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F51A25-EC34-4164-A4D3-4A5D96D7379F}"/>
              </a:ext>
            </a:extLst>
          </p:cNvPr>
          <p:cNvSpPr txBox="1"/>
          <p:nvPr/>
        </p:nvSpPr>
        <p:spPr>
          <a:xfrm>
            <a:off x="959818" y="3228945"/>
            <a:ext cx="10272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Hydrogel : 98 % eau + 2 % polysaccharide (cellulose) ou glycoprotéine/polypeptide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D9DA33-9EE6-4ACB-AEEB-5D7B5B66B2E8}"/>
              </a:ext>
            </a:extLst>
          </p:cNvPr>
          <p:cNvSpPr txBox="1"/>
          <p:nvPr/>
        </p:nvSpPr>
        <p:spPr>
          <a:xfrm>
            <a:off x="5834134" y="4276654"/>
            <a:ext cx="5679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Protection contre les stress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Abiotiques : UV, dessication, polluants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Biotiques : phagocytose (facteur de virulence).</a:t>
            </a:r>
          </a:p>
        </p:txBody>
      </p:sp>
      <p:graphicFrame>
        <p:nvGraphicFramePr>
          <p:cNvPr id="22" name="Tableau 23">
            <a:extLst>
              <a:ext uri="{FF2B5EF4-FFF2-40B4-BE49-F238E27FC236}">
                <a16:creationId xmlns:a16="http://schemas.microsoft.com/office/drawing/2014/main" id="{49A366BB-D03F-4CF4-ADD5-F6252967B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30568"/>
              </p:ext>
            </p:extLst>
          </p:nvPr>
        </p:nvGraphicFramePr>
        <p:xfrm>
          <a:off x="959818" y="4108399"/>
          <a:ext cx="450596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806">
                  <a:extLst>
                    <a:ext uri="{9D8B030D-6E8A-4147-A177-3AD203B41FA5}">
                      <a16:colId xmlns:a16="http://schemas.microsoft.com/office/drawing/2014/main" val="432120347"/>
                    </a:ext>
                  </a:extLst>
                </a:gridCol>
                <a:gridCol w="1544714">
                  <a:extLst>
                    <a:ext uri="{9D8B030D-6E8A-4147-A177-3AD203B41FA5}">
                      <a16:colId xmlns:a16="http://schemas.microsoft.com/office/drawing/2014/main" val="1447219987"/>
                    </a:ext>
                  </a:extLst>
                </a:gridCol>
                <a:gridCol w="1510440">
                  <a:extLst>
                    <a:ext uri="{9D8B030D-6E8A-4147-A177-3AD203B41FA5}">
                      <a16:colId xmlns:a16="http://schemas.microsoft.com/office/drawing/2014/main" val="1931245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Macrocapsule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Microcapsule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63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Epaisseur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0,2 µm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0,2 µm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08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Visualisation au microscope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861109"/>
                  </a:ext>
                </a:extLst>
              </a:tr>
            </a:tbl>
          </a:graphicData>
        </a:graphic>
      </p:graphicFrame>
      <p:sp>
        <p:nvSpPr>
          <p:cNvPr id="24" name="Ellipse 23">
            <a:extLst>
              <a:ext uri="{FF2B5EF4-FFF2-40B4-BE49-F238E27FC236}">
                <a16:creationId xmlns:a16="http://schemas.microsoft.com/office/drawing/2014/main" id="{D3EC28B4-A5DC-42B7-82F3-00954ECF25E8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 descr="Caméra vidéo">
            <a:hlinkClick r:id="rId10" tooltip="La capsule dans l'Histoire : l'expérience de Griffith"/>
            <a:extLst>
              <a:ext uri="{FF2B5EF4-FFF2-40B4-BE49-F238E27FC236}">
                <a16:creationId xmlns:a16="http://schemas.microsoft.com/office/drawing/2014/main" id="{CB1053F2-D600-4A2F-A2E6-B1DB606E7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D814E306-1B58-4C98-8A39-DD1D422D736E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022FF35-DDDB-44BC-81BF-09C7C776D99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 3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2D3D8D6-4071-4A22-A1EC-7A852835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44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304722" y="1343823"/>
            <a:ext cx="3523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RESERVES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Boîte à déjeuner">
            <a:extLst>
              <a:ext uri="{FF2B5EF4-FFF2-40B4-BE49-F238E27FC236}">
                <a16:creationId xmlns:a16="http://schemas.microsoft.com/office/drawing/2014/main" id="{F29CCFD8-5884-4ED1-81E7-C3627B409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429000"/>
            <a:ext cx="914400" cy="914400"/>
          </a:xfrm>
          <a:prstGeom prst="rect">
            <a:avLst/>
          </a:prstGeom>
        </p:spPr>
      </p:pic>
      <p:pic>
        <p:nvPicPr>
          <p:cNvPr id="1028" name="Picture 4" descr="Polyphosphate - Wikipedia">
            <a:extLst>
              <a:ext uri="{FF2B5EF4-FFF2-40B4-BE49-F238E27FC236}">
                <a16:creationId xmlns:a16="http://schemas.microsoft.com/office/drawing/2014/main" id="{5DBDA242-525E-41AD-B25D-01A70527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19" y="400042"/>
            <a:ext cx="2021667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idon — Wikipédia">
            <a:extLst>
              <a:ext uri="{FF2B5EF4-FFF2-40B4-BE49-F238E27FC236}">
                <a16:creationId xmlns:a16="http://schemas.microsoft.com/office/drawing/2014/main" id="{CB1FFCBF-A40B-4194-B5AA-2AC1E354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23" y="400042"/>
            <a:ext cx="2766751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ly-β-hydroxybutyrate — Wikipédia">
            <a:extLst>
              <a:ext uri="{FF2B5EF4-FFF2-40B4-BE49-F238E27FC236}">
                <a16:creationId xmlns:a16="http://schemas.microsoft.com/office/drawing/2014/main" id="{F64F81BC-702C-498D-BA9E-66D5D745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7" y="400042"/>
            <a:ext cx="2412185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lycogène — Wikipédia">
            <a:extLst>
              <a:ext uri="{FF2B5EF4-FFF2-40B4-BE49-F238E27FC236}">
                <a16:creationId xmlns:a16="http://schemas.microsoft.com/office/drawing/2014/main" id="{377F85C8-589D-4744-BE9C-CFF4644C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11" y="400042"/>
            <a:ext cx="3262918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55B21A-D7FD-424E-AA31-C950A6D05A59}"/>
              </a:ext>
            </a:extLst>
          </p:cNvPr>
          <p:cNvSpPr txBox="1"/>
          <p:nvPr/>
        </p:nvSpPr>
        <p:spPr>
          <a:xfrm>
            <a:off x="1049039" y="61488"/>
            <a:ext cx="2299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Poly-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β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-hydroxybutyrate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469905-72D5-46BB-BC72-DBB2F8293DFE}"/>
              </a:ext>
            </a:extLst>
          </p:cNvPr>
          <p:cNvSpPr txBox="1"/>
          <p:nvPr/>
        </p:nvSpPr>
        <p:spPr>
          <a:xfrm>
            <a:off x="3896857" y="55764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Polyposphate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0727CA-C7DC-4C59-A655-5FCB061F103A}"/>
              </a:ext>
            </a:extLst>
          </p:cNvPr>
          <p:cNvSpPr txBox="1"/>
          <p:nvPr/>
        </p:nvSpPr>
        <p:spPr>
          <a:xfrm>
            <a:off x="6740714" y="55764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Amidon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2074EC-5532-4992-B974-32949DA49628}"/>
              </a:ext>
            </a:extLst>
          </p:cNvPr>
          <p:cNvSpPr txBox="1"/>
          <p:nvPr/>
        </p:nvSpPr>
        <p:spPr>
          <a:xfrm>
            <a:off x="9789219" y="55764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Glycogène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6">
            <a:extLst>
              <a:ext uri="{FF2B5EF4-FFF2-40B4-BE49-F238E27FC236}">
                <a16:creationId xmlns:a16="http://schemas.microsoft.com/office/drawing/2014/main" id="{AF9306BB-1415-4695-917F-54DCA870A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47701"/>
              </p:ext>
            </p:extLst>
          </p:nvPr>
        </p:nvGraphicFramePr>
        <p:xfrm>
          <a:off x="1010197" y="2431368"/>
          <a:ext cx="1099253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940">
                  <a:extLst>
                    <a:ext uri="{9D8B030D-6E8A-4147-A177-3AD203B41FA5}">
                      <a16:colId xmlns:a16="http://schemas.microsoft.com/office/drawing/2014/main" val="1001904889"/>
                    </a:ext>
                  </a:extLst>
                </a:gridCol>
                <a:gridCol w="2246812">
                  <a:extLst>
                    <a:ext uri="{9D8B030D-6E8A-4147-A177-3AD203B41FA5}">
                      <a16:colId xmlns:a16="http://schemas.microsoft.com/office/drawing/2014/main" val="1263499777"/>
                    </a:ext>
                  </a:extLst>
                </a:gridCol>
                <a:gridCol w="6263778">
                  <a:extLst>
                    <a:ext uri="{9D8B030D-6E8A-4147-A177-3AD203B41FA5}">
                      <a16:colId xmlns:a16="http://schemas.microsoft.com/office/drawing/2014/main" val="3976572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de béta-hydroxybutyrate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d’acide phosphorique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de glucose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129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carbone </a:t>
                      </a:r>
                    </a:p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d’énergie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phosphate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carbone et d’énergie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63148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Cytoplasmique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0924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Elaboration pour résister aux conditions de raréfaction des nutriments dans l’environnement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602003"/>
                  </a:ext>
                </a:extLst>
              </a:tr>
            </a:tbl>
          </a:graphicData>
        </a:graphic>
      </p:graphicFrame>
      <p:pic>
        <p:nvPicPr>
          <p:cNvPr id="18" name="Image 17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FDC832C9-19EB-41D9-BEB7-5979C4CEE3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54603" r="54785" b="9660"/>
          <a:stretch/>
        </p:blipFill>
        <p:spPr>
          <a:xfrm>
            <a:off x="5732350" y="4283223"/>
            <a:ext cx="4284618" cy="2450841"/>
          </a:xfrm>
          <a:prstGeom prst="rect">
            <a:avLst/>
          </a:prstGeom>
        </p:spPr>
      </p:pic>
      <p:pic>
        <p:nvPicPr>
          <p:cNvPr id="19" name="Image 18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44CA428F-ACC1-4828-BEBC-69D84B8D46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0445" r="54785" b="45397"/>
          <a:stretch/>
        </p:blipFill>
        <p:spPr>
          <a:xfrm>
            <a:off x="1447732" y="4343400"/>
            <a:ext cx="4284618" cy="234260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B8D4D7F-4086-4202-8086-AE72BE95E280}"/>
              </a:ext>
            </a:extLst>
          </p:cNvPr>
          <p:cNvSpPr txBox="1"/>
          <p:nvPr/>
        </p:nvSpPr>
        <p:spPr>
          <a:xfrm>
            <a:off x="10016968" y="6237027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Autres inclusions bactériennes. </a:t>
            </a:r>
          </a:p>
        </p:txBody>
      </p:sp>
      <p:sp>
        <p:nvSpPr>
          <p:cNvPr id="23" name="Bouton d’action : début 2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0BAE3077-EF65-4696-BF12-6177731B8B76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3B0653F-2858-4759-BC55-FF44BDC3B88D}"/>
              </a:ext>
            </a:extLst>
          </p:cNvPr>
          <p:cNvGrpSpPr/>
          <p:nvPr/>
        </p:nvGrpSpPr>
        <p:grpSpPr>
          <a:xfrm>
            <a:off x="0" y="4543822"/>
            <a:ext cx="1529586" cy="829552"/>
            <a:chOff x="4047954" y="3559629"/>
            <a:chExt cx="1529586" cy="82955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672D981-B15D-4DE9-A615-F75DEA8A38A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Image 3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54C72D20-EAF2-4F79-BA1D-8974CFDB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11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323573" y="342580"/>
            <a:ext cx="15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Capitaine">
            <a:extLst>
              <a:ext uri="{FF2B5EF4-FFF2-40B4-BE49-F238E27FC236}">
                <a16:creationId xmlns:a16="http://schemas.microsoft.com/office/drawing/2014/main" id="{DC2F5F67-67C3-46EE-A8E5-71DFEAA32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392" y="1516460"/>
            <a:ext cx="914400" cy="914400"/>
          </a:xfrm>
          <a:prstGeom prst="rect">
            <a:avLst/>
          </a:prstGeom>
        </p:spPr>
      </p:pic>
      <p:sp>
        <p:nvSpPr>
          <p:cNvPr id="6" name="Bouton d’action : début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9512422-1FE5-41C5-AC5D-B5454E4596B9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Une image contenant alimentation, fruit&#10;&#10;Description générée automatiquement">
            <a:extLst>
              <a:ext uri="{FF2B5EF4-FFF2-40B4-BE49-F238E27FC236}">
                <a16:creationId xmlns:a16="http://schemas.microsoft.com/office/drawing/2014/main" id="{9764846E-89B2-47C1-B90B-2C56A714B9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6258" r="24104" b="13900"/>
          <a:stretch/>
        </p:blipFill>
        <p:spPr>
          <a:xfrm>
            <a:off x="2074922" y="3734392"/>
            <a:ext cx="3288608" cy="2211355"/>
          </a:xfrm>
          <a:prstGeom prst="rect">
            <a:avLst/>
          </a:prstGeom>
        </p:spPr>
      </p:pic>
      <p:graphicFrame>
        <p:nvGraphicFramePr>
          <p:cNvPr id="21" name="Tableau 21">
            <a:extLst>
              <a:ext uri="{FF2B5EF4-FFF2-40B4-BE49-F238E27FC236}">
                <a16:creationId xmlns:a16="http://schemas.microsoft.com/office/drawing/2014/main" id="{830A16CD-A6DA-4811-A8B7-9EEED1CFC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90706"/>
              </p:ext>
            </p:extLst>
          </p:nvPr>
        </p:nvGraphicFramePr>
        <p:xfrm>
          <a:off x="1319449" y="50880"/>
          <a:ext cx="10621646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823">
                  <a:extLst>
                    <a:ext uri="{9D8B030D-6E8A-4147-A177-3AD203B41FA5}">
                      <a16:colId xmlns:a16="http://schemas.microsoft.com/office/drawing/2014/main" val="352223674"/>
                    </a:ext>
                  </a:extLst>
                </a:gridCol>
                <a:gridCol w="5310823">
                  <a:extLst>
                    <a:ext uri="{9D8B030D-6E8A-4147-A177-3AD203B41FA5}">
                      <a16:colId xmlns:a16="http://schemas.microsoft.com/office/drawing/2014/main" val="3383157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Nucléoïde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Plasmide(s)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88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copie par cellule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à plusieurs copies par cellule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64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 taille, plusieurs milliers de </a:t>
                      </a:r>
                      <a:r>
                        <a:rPr lang="fr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kpb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 limitée, max. 10 </a:t>
                      </a:r>
                      <a:r>
                        <a:rPr lang="fr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kpb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955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Tout le génome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Informations complémentaires (voir tableau)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908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Circulaire, double-brin, associé à des protéines de compactages non-histones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Circulaire, double-brin, peu ou pas compacté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967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Réplication lors de la division cellulaire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Réplication libre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35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Transfert vertical uniquement = descendance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Transferts verticaux (descendance) et horizontaux (autres individus) par conjugaison, transformation ou transduction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Inclusion dans le nucléoïde = épisome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528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Vecteur génétique en Biotechnologie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036549"/>
                  </a:ext>
                </a:extLst>
              </a:tr>
            </a:tbl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E4DBA1D2-6FA5-43AE-849E-10EA8D45FBF8}"/>
              </a:ext>
            </a:extLst>
          </p:cNvPr>
          <p:cNvSpPr txBox="1"/>
          <p:nvPr/>
        </p:nvSpPr>
        <p:spPr>
          <a:xfrm>
            <a:off x="2544064" y="5894979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 nucléoïde bactérien décompacté.</a:t>
            </a:r>
          </a:p>
        </p:txBody>
      </p:sp>
      <p:pic>
        <p:nvPicPr>
          <p:cNvPr id="25" name="Image 2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7325B18-87A7-4454-936F-E98F726987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11292" r="9541" b="37415"/>
          <a:stretch/>
        </p:blipFill>
        <p:spPr>
          <a:xfrm>
            <a:off x="5786019" y="3984172"/>
            <a:ext cx="6155076" cy="2341538"/>
          </a:xfrm>
          <a:prstGeom prst="rect">
            <a:avLst/>
          </a:prstGeom>
        </p:spPr>
      </p:pic>
      <p:sp>
        <p:nvSpPr>
          <p:cNvPr id="26" name="ZoneTexte 25">
            <a:hlinkClick r:id="rId8" tooltip="Article scientifique"/>
            <a:extLst>
              <a:ext uri="{FF2B5EF4-FFF2-40B4-BE49-F238E27FC236}">
                <a16:creationId xmlns:a16="http://schemas.microsoft.com/office/drawing/2014/main" id="{513ABAF0-7FFF-40BD-A3E2-BFC69294192D}"/>
              </a:ext>
            </a:extLst>
          </p:cNvPr>
          <p:cNvSpPr txBox="1"/>
          <p:nvPr/>
        </p:nvSpPr>
        <p:spPr>
          <a:xfrm>
            <a:off x="1523957" y="6213743"/>
            <a:ext cx="42242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Organisation du chromosome bactérien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B060CD3-5630-4908-9885-F8189AC24984}"/>
              </a:ext>
            </a:extLst>
          </p:cNvPr>
          <p:cNvGrpSpPr/>
          <p:nvPr/>
        </p:nvGrpSpPr>
        <p:grpSpPr>
          <a:xfrm>
            <a:off x="0" y="4543822"/>
            <a:ext cx="1529586" cy="829552"/>
            <a:chOff x="4047954" y="3559629"/>
            <a:chExt cx="1529586" cy="829552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E0DA8B9-C7A3-4EDB-B426-B7C238CE9F6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Image 30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B494A12-A993-4376-AD7A-1EE572F9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27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équipement électronique, afficher, ordinateur&#10;&#10;Description générée automatiquement">
            <a:extLst>
              <a:ext uri="{FF2B5EF4-FFF2-40B4-BE49-F238E27FC236}">
                <a16:creationId xmlns:a16="http://schemas.microsoft.com/office/drawing/2014/main" id="{8E39D02B-D8D1-406A-8E0C-333718142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7" t="21999" r="29782" b="5167"/>
          <a:stretch/>
        </p:blipFill>
        <p:spPr>
          <a:xfrm>
            <a:off x="3211830" y="1062990"/>
            <a:ext cx="5006340" cy="4994910"/>
          </a:xfrm>
          <a:prstGeom prst="rect">
            <a:avLst/>
          </a:prstGeom>
        </p:spPr>
      </p:pic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FB99E85-16FE-412A-B403-8E0E3AA9C0EC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Bouton d’action : obtenir des informations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9E8A8FE-9C6E-478A-A2C4-CF90E8FE870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3582F-06B5-4E40-888F-99F21D5889F8}"/>
              </a:ext>
            </a:extLst>
          </p:cNvPr>
          <p:cNvSpPr txBox="1"/>
          <p:nvPr/>
        </p:nvSpPr>
        <p:spPr>
          <a:xfrm>
            <a:off x="8854751" y="4460033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Juste pour la vue !</a:t>
            </a:r>
            <a:endParaRPr lang="fr-FR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057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0CFF9-0281-478F-B622-F5ECEFF9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586" y="476794"/>
            <a:ext cx="4588714" cy="1600200"/>
          </a:xfrm>
        </p:spPr>
        <p:txBody>
          <a:bodyPr>
            <a:normAutofit/>
          </a:bodyPr>
          <a:lstStyle/>
          <a:p>
            <a:pPr algn="just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Guide d’utilisation des diaporamas interactifs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228620-F283-4A1B-8ED4-4845B6A55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9724" y="2057400"/>
            <a:ext cx="4820783" cy="48006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Note : cette diapositive n’apparaîtra pas dans la présentation finale ! Il n’est pas nécessaire de la supprimer.</a:t>
            </a:r>
          </a:p>
          <a:p>
            <a:pPr algn="just">
              <a:lnSpc>
                <a:spcPct val="12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 diaporama est interactif !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 mode présentation, les flèches ne fonctionnent pas. Seul le « clic » de la souris permet de naviguer dans la présentation.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Il faut activer le passage vers la diapositive suivante, ou précédente, en activant les balises en bas de page ou en sélectionnant une option sur la page.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Vérifier que le mode « interactif » est activé (voir ci-contre). Sélectionner le mode « borne plein-écran »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Avant de fournir le document aux élèves, activer le mode « borne plein-écran » et enregistrer le document en format .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ppsx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(diaporama uniquement).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82891D-BA44-45AB-95F7-273352FF0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28"/>
          <a:stretch/>
        </p:blipFill>
        <p:spPr>
          <a:xfrm>
            <a:off x="0" y="0"/>
            <a:ext cx="1811383" cy="1131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3FEC2DC-7301-49B2-A0CA-6EAF4859C8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r="33505" b="30000"/>
          <a:stretch/>
        </p:blipFill>
        <p:spPr>
          <a:xfrm>
            <a:off x="6303390" y="2057400"/>
            <a:ext cx="5433378" cy="4521719"/>
          </a:xfrm>
          <a:prstGeom prst="rect">
            <a:avLst/>
          </a:prstGeom>
        </p:spPr>
      </p:pic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9045A63-1D25-4CCF-A116-1F1F6DD61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r="61063" b="74296"/>
          <a:stretch/>
        </p:blipFill>
        <p:spPr>
          <a:xfrm>
            <a:off x="6303390" y="144937"/>
            <a:ext cx="5433378" cy="17262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855D0C8-7318-41ED-9F0A-A2AEBB53AB73}"/>
              </a:ext>
            </a:extLst>
          </p:cNvPr>
          <p:cNvSpPr txBox="1"/>
          <p:nvPr/>
        </p:nvSpPr>
        <p:spPr>
          <a:xfrm>
            <a:off x="8438606" y="565608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fr-FR" dirty="0">
              <a:solidFill>
                <a:srgbClr val="0A0A0A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EA56B1-91C5-44F4-A30C-2B9495C99699}"/>
              </a:ext>
            </a:extLst>
          </p:cNvPr>
          <p:cNvSpPr txBox="1"/>
          <p:nvPr/>
        </p:nvSpPr>
        <p:spPr>
          <a:xfrm>
            <a:off x="9416365" y="4677939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fr-FR" dirty="0">
              <a:solidFill>
                <a:srgbClr val="0A0A0A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496344-99BF-4DCB-A603-2C3ECDA097F1}"/>
              </a:ext>
            </a:extLst>
          </p:cNvPr>
          <p:cNvSpPr txBox="1"/>
          <p:nvPr/>
        </p:nvSpPr>
        <p:spPr>
          <a:xfrm>
            <a:off x="10208034" y="6248741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fr-FR" dirty="0">
              <a:solidFill>
                <a:srgbClr val="0A0A0A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19662C6-35AE-4269-A738-BE9E5CCEEECF}"/>
              </a:ext>
            </a:extLst>
          </p:cNvPr>
          <p:cNvGrpSpPr/>
          <p:nvPr/>
        </p:nvGrpSpPr>
        <p:grpSpPr>
          <a:xfrm>
            <a:off x="0" y="5986024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4B5F2B5-7263-4776-9450-8C171347295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D0FEB8A-A873-4140-A862-DBA30ECB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5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4D0CED-9F11-4A86-9F35-14B661756721}"/>
              </a:ext>
            </a:extLst>
          </p:cNvPr>
          <p:cNvSpPr txBox="1"/>
          <p:nvPr/>
        </p:nvSpPr>
        <p:spPr>
          <a:xfrm>
            <a:off x="806731" y="2136338"/>
            <a:ext cx="105785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Informations générales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 document est non-exhaustif, il permet d’aborder des notions simples la structure des bactéries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bactérie présentée est un modèle théorique : la structure réelle dépend de l’espèce concernée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Sauf mention, toutes les illustrations sont tirées de Prescott,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Microbiology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Tout doit être connu…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Bonne lecture 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1518F23-2A34-43FD-B356-7C4FD8F385FE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Caméra vidéo">
            <a:hlinkClick r:id="rId3" tooltip="Résumé en anglais (et un peu marrant)"/>
            <a:extLst>
              <a:ext uri="{FF2B5EF4-FFF2-40B4-BE49-F238E27FC236}">
                <a16:creationId xmlns:a16="http://schemas.microsoft.com/office/drawing/2014/main" id="{A5BA23E0-2793-4949-807A-B90701C7A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A6414EF-096C-4085-89AD-E943582EA866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14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Bouton d’action : obtenir des information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054129-EC91-4BED-AA38-6810235DFFB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60A963C-0626-406C-B8FD-C52F20E37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1" t="19456" r="6097" b="13878"/>
          <a:stretch/>
        </p:blipFill>
        <p:spPr>
          <a:xfrm>
            <a:off x="1049039" y="723123"/>
            <a:ext cx="4945225" cy="4572000"/>
          </a:xfrm>
          <a:prstGeom prst="rect">
            <a:avLst/>
          </a:prstGeom>
          <a:ln>
            <a:solidFill>
              <a:srgbClr val="0A0A0A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986826-3893-4F5A-8D92-8013144988F4}"/>
              </a:ext>
            </a:extLst>
          </p:cNvPr>
          <p:cNvSpPr txBox="1"/>
          <p:nvPr/>
        </p:nvSpPr>
        <p:spPr>
          <a:xfrm>
            <a:off x="1763798" y="384569"/>
            <a:ext cx="3515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Modes de groupement des bactéries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85A89F4-0714-4DB2-8072-E67B2FCC6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6" t="16190" r="4490" b="22789"/>
          <a:stretch/>
        </p:blipFill>
        <p:spPr>
          <a:xfrm>
            <a:off x="6395481" y="916732"/>
            <a:ext cx="5650340" cy="4184781"/>
          </a:xfrm>
          <a:prstGeom prst="rect">
            <a:avLst/>
          </a:prstGeom>
          <a:ln>
            <a:solidFill>
              <a:srgbClr val="0A0A0A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62C51C1-0259-4D07-A6E4-CBFBC99B8487}"/>
              </a:ext>
            </a:extLst>
          </p:cNvPr>
          <p:cNvSpPr txBox="1"/>
          <p:nvPr/>
        </p:nvSpPr>
        <p:spPr>
          <a:xfrm>
            <a:off x="7886792" y="553846"/>
            <a:ext cx="2667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Classification des bactéries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6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capture d’écran, ordinateur, portable, moniteur&#10;&#10;Description générée automatiquement">
            <a:extLst>
              <a:ext uri="{FF2B5EF4-FFF2-40B4-BE49-F238E27FC236}">
                <a16:creationId xmlns:a16="http://schemas.microsoft.com/office/drawing/2014/main" id="{EB35531C-FDE9-42FE-A7F7-71EC897D6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t="30107" r="30242" b="13118"/>
          <a:stretch/>
        </p:blipFill>
        <p:spPr>
          <a:xfrm>
            <a:off x="1504337" y="287987"/>
            <a:ext cx="7108722" cy="5552374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5038363-35EA-4C9C-8195-936C5B19A052}"/>
              </a:ext>
            </a:extLst>
          </p:cNvPr>
          <p:cNvCxnSpPr/>
          <p:nvPr/>
        </p:nvCxnSpPr>
        <p:spPr>
          <a:xfrm flipH="1">
            <a:off x="6678592" y="3429000"/>
            <a:ext cx="3264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D2E0713-3FDD-4535-97F1-1B899710FE8C}"/>
              </a:ext>
            </a:extLst>
          </p:cNvPr>
          <p:cNvCxnSpPr/>
          <p:nvPr/>
        </p:nvCxnSpPr>
        <p:spPr>
          <a:xfrm flipH="1">
            <a:off x="7245752" y="2164466"/>
            <a:ext cx="28473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DE2033F-FAC8-4355-BD67-5B4446338FCD}"/>
              </a:ext>
            </a:extLst>
          </p:cNvPr>
          <p:cNvCxnSpPr/>
          <p:nvPr/>
        </p:nvCxnSpPr>
        <p:spPr>
          <a:xfrm flipH="1">
            <a:off x="8067554" y="2720051"/>
            <a:ext cx="19792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0E8F1-4815-4DBC-B499-251C7794738C}"/>
              </a:ext>
            </a:extLst>
          </p:cNvPr>
          <p:cNvSpPr/>
          <p:nvPr/>
        </p:nvSpPr>
        <p:spPr>
          <a:xfrm>
            <a:off x="9815332" y="1805651"/>
            <a:ext cx="613458" cy="26390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7B49F3-4A1C-4FED-A3FD-55A127E4D15A}"/>
              </a:ext>
            </a:extLst>
          </p:cNvPr>
          <p:cNvSpPr txBox="1"/>
          <p:nvPr/>
        </p:nvSpPr>
        <p:spPr>
          <a:xfrm>
            <a:off x="9815332" y="3162248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Flagelle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D6DEBC-7F52-4604-8C0D-786DE631E916}"/>
              </a:ext>
            </a:extLst>
          </p:cNvPr>
          <p:cNvSpPr txBox="1"/>
          <p:nvPr/>
        </p:nvSpPr>
        <p:spPr>
          <a:xfrm>
            <a:off x="9815332" y="2459505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Fimbriae/pili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54A1ED-76DB-49D2-897D-313B7DECA2C6}"/>
              </a:ext>
            </a:extLst>
          </p:cNvPr>
          <p:cNvSpPr txBox="1"/>
          <p:nvPr/>
        </p:nvSpPr>
        <p:spPr>
          <a:xfrm>
            <a:off x="9815332" y="1902856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2" name="Bouton d’action : obtenir des informations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4054129-EC91-4BED-AA38-6810235DFFB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1819A65-6582-455B-8842-80A1738ADF4F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104AAA1-EDE0-4371-8936-72B56C1B0743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 19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C934218C-E750-4908-BC68-5F24EDE8F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72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pture d’écran, moniteur, ordinateur, portable&#10;&#10;Description générée automatiquement">
            <a:extLst>
              <a:ext uri="{FF2B5EF4-FFF2-40B4-BE49-F238E27FC236}">
                <a16:creationId xmlns:a16="http://schemas.microsoft.com/office/drawing/2014/main" id="{CEAA8229-108F-4457-A8FC-D106C09C39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3226" r="29596" b="11254"/>
          <a:stretch/>
        </p:blipFill>
        <p:spPr>
          <a:xfrm>
            <a:off x="1026367" y="0"/>
            <a:ext cx="7758394" cy="685800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6309709-71F5-4ADD-A8DC-3D84D4C1F590}"/>
              </a:ext>
            </a:extLst>
          </p:cNvPr>
          <p:cNvCxnSpPr>
            <a:cxnSpLocks/>
          </p:cNvCxnSpPr>
          <p:nvPr/>
        </p:nvCxnSpPr>
        <p:spPr>
          <a:xfrm flipH="1">
            <a:off x="3321936" y="1886673"/>
            <a:ext cx="62156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C568849-DD02-430C-AB42-904C14993133}"/>
              </a:ext>
            </a:extLst>
          </p:cNvPr>
          <p:cNvCxnSpPr/>
          <p:nvPr/>
        </p:nvCxnSpPr>
        <p:spPr>
          <a:xfrm flipH="1">
            <a:off x="4101297" y="3186896"/>
            <a:ext cx="5231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CCFBD92-ACD1-4D03-A898-5E25E48CE70C}"/>
              </a:ext>
            </a:extLst>
          </p:cNvPr>
          <p:cNvCxnSpPr>
            <a:cxnSpLocks/>
          </p:cNvCxnSpPr>
          <p:nvPr/>
        </p:nvCxnSpPr>
        <p:spPr>
          <a:xfrm flipH="1">
            <a:off x="3096230" y="2309150"/>
            <a:ext cx="6236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2E3291E-AB65-4B11-8BB4-18850ED1FCB1}"/>
              </a:ext>
            </a:extLst>
          </p:cNvPr>
          <p:cNvCxnSpPr>
            <a:cxnSpLocks/>
          </p:cNvCxnSpPr>
          <p:nvPr/>
        </p:nvCxnSpPr>
        <p:spPr>
          <a:xfrm flipH="1">
            <a:off x="7905509" y="5092861"/>
            <a:ext cx="1886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888225C-E9D8-48F0-A1CD-7416F2223DD8}"/>
              </a:ext>
            </a:extLst>
          </p:cNvPr>
          <p:cNvCxnSpPr/>
          <p:nvPr/>
        </p:nvCxnSpPr>
        <p:spPr>
          <a:xfrm flipH="1">
            <a:off x="7268901" y="3946967"/>
            <a:ext cx="2361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7EAB003-A049-488F-A5DA-487337991FC7}"/>
              </a:ext>
            </a:extLst>
          </p:cNvPr>
          <p:cNvCxnSpPr/>
          <p:nvPr/>
        </p:nvCxnSpPr>
        <p:spPr>
          <a:xfrm flipH="1">
            <a:off x="6168882" y="4276845"/>
            <a:ext cx="5231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9BFC223-EFFE-4CE1-8342-D6BC0BE39A4E}"/>
              </a:ext>
            </a:extLst>
          </p:cNvPr>
          <p:cNvCxnSpPr>
            <a:cxnSpLocks/>
          </p:cNvCxnSpPr>
          <p:nvPr/>
        </p:nvCxnSpPr>
        <p:spPr>
          <a:xfrm flipH="1">
            <a:off x="6007261" y="4741761"/>
            <a:ext cx="5158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7C35360-4136-4EC5-B95B-E1935FECA2AB}"/>
              </a:ext>
            </a:extLst>
          </p:cNvPr>
          <p:cNvSpPr/>
          <p:nvPr/>
        </p:nvSpPr>
        <p:spPr>
          <a:xfrm>
            <a:off x="9120851" y="1203767"/>
            <a:ext cx="2507772" cy="482664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C15AB8F-A6CD-4C12-8CD0-FBA69F9584AA}"/>
              </a:ext>
            </a:extLst>
          </p:cNvPr>
          <p:cNvSpPr txBox="1"/>
          <p:nvPr/>
        </p:nvSpPr>
        <p:spPr>
          <a:xfrm>
            <a:off x="9120851" y="3685357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Fimbriae/pili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6FA9F00-5CD2-4826-891D-ED6BBF6B73E9}"/>
              </a:ext>
            </a:extLst>
          </p:cNvPr>
          <p:cNvSpPr txBox="1"/>
          <p:nvPr/>
        </p:nvSpPr>
        <p:spPr>
          <a:xfrm>
            <a:off x="9124884" y="292432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E478FE0-3C5F-48CC-B3E7-26337E26AC21}"/>
              </a:ext>
            </a:extLst>
          </p:cNvPr>
          <p:cNvSpPr txBox="1"/>
          <p:nvPr/>
        </p:nvSpPr>
        <p:spPr>
          <a:xfrm>
            <a:off x="9120851" y="4015235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Glycogène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55329BC-D94D-480A-95D2-2A4A8E45D987}"/>
              </a:ext>
            </a:extLst>
          </p:cNvPr>
          <p:cNvSpPr txBox="1"/>
          <p:nvPr/>
        </p:nvSpPr>
        <p:spPr>
          <a:xfrm>
            <a:off x="9120851" y="4480151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Ribosome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1156604-52B8-4C37-98F7-AE2B53531DB4}"/>
              </a:ext>
            </a:extLst>
          </p:cNvPr>
          <p:cNvSpPr txBox="1"/>
          <p:nvPr/>
        </p:nvSpPr>
        <p:spPr>
          <a:xfrm>
            <a:off x="9120851" y="4831251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Moteur du flagelle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4DC42FF-7B75-48DA-904E-AEB7E57CF0B3}"/>
              </a:ext>
            </a:extLst>
          </p:cNvPr>
          <p:cNvSpPr txBox="1"/>
          <p:nvPr/>
        </p:nvSpPr>
        <p:spPr>
          <a:xfrm>
            <a:off x="9120851" y="2046360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Plasmide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8E6632F-E0B4-4902-9991-024778B2BFF9}"/>
              </a:ext>
            </a:extLst>
          </p:cNvPr>
          <p:cNvSpPr txBox="1"/>
          <p:nvPr/>
        </p:nvSpPr>
        <p:spPr>
          <a:xfrm>
            <a:off x="9120851" y="1619811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Cytoplasme</a:t>
            </a:r>
          </a:p>
        </p:txBody>
      </p:sp>
      <p:sp>
        <p:nvSpPr>
          <p:cNvPr id="2" name="Bouton d’action : obtenir des informations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B1D855A-806A-454D-8F12-153AC3A1F34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5EF53A-0B4C-4BD7-B363-720BB8E30B0A}"/>
              </a:ext>
            </a:extLst>
          </p:cNvPr>
          <p:cNvSpPr txBox="1"/>
          <p:nvPr/>
        </p:nvSpPr>
        <p:spPr>
          <a:xfrm>
            <a:off x="1349674" y="5644164"/>
            <a:ext cx="2767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Taille moyenne : 1-10 µm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Min. : 0,2 µm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Max. : 500 µm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5809A04-ECEC-4798-9082-D3CA308212F6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DCCE469-32DE-4281-A511-FF548228AD5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Image 2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AFC9A5A4-D427-4104-A509-D091BF71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52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EB04EB-55F2-4F06-866C-5CE918DFE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21632" r="29745" b="9660"/>
          <a:stretch/>
        </p:blipFill>
        <p:spPr>
          <a:xfrm>
            <a:off x="331779" y="302473"/>
            <a:ext cx="5066522" cy="4711960"/>
          </a:xfrm>
          <a:prstGeom prst="rect">
            <a:avLst/>
          </a:prstGeom>
        </p:spPr>
      </p:pic>
      <p:pic>
        <p:nvPicPr>
          <p:cNvPr id="9" name="Image 8" descr="Une image contenant capture d’écran, ordinateur, intérieur, moniteur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2BA8A6D5-F1D8-496E-8AEE-00DDF0DCB5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21506" r="30403" b="9658"/>
          <a:stretch/>
        </p:blipFill>
        <p:spPr>
          <a:xfrm>
            <a:off x="8156951" y="95865"/>
            <a:ext cx="3491957" cy="3333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capture d’écran, ordinateur, équipement électronique, portabl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D512EE6A-992A-4341-893B-5946296AE6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6" t="21772" r="53481" b="38227"/>
          <a:stretch/>
        </p:blipFill>
        <p:spPr>
          <a:xfrm>
            <a:off x="5992483" y="3130765"/>
            <a:ext cx="2164466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FD432AD-AC29-4EAC-B4DA-8E758EC74893}"/>
              </a:ext>
            </a:extLst>
          </p:cNvPr>
          <p:cNvCxnSpPr>
            <a:cxnSpLocks/>
          </p:cNvCxnSpPr>
          <p:nvPr/>
        </p:nvCxnSpPr>
        <p:spPr>
          <a:xfrm>
            <a:off x="3053080" y="1722120"/>
            <a:ext cx="4956601" cy="40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20ACE87-CCCE-4F47-8620-DB8BE174CC1F}"/>
              </a:ext>
            </a:extLst>
          </p:cNvPr>
          <p:cNvCxnSpPr>
            <a:cxnSpLocks/>
          </p:cNvCxnSpPr>
          <p:nvPr/>
        </p:nvCxnSpPr>
        <p:spPr>
          <a:xfrm>
            <a:off x="4073959" y="2919713"/>
            <a:ext cx="1844889" cy="1018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Bouton d’action : obtenir des information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22C2544-F749-4007-9F46-E1BB7469014A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990A3C1-227F-4469-8354-CB5B6B8CA0AD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BC6E82-0097-48FC-BCF9-3855E6FB8337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Image 12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6903543-83C9-4D34-AA3E-F37B58C9E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23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que 67" descr="Cible">
            <a:extLst>
              <a:ext uri="{FF2B5EF4-FFF2-40B4-BE49-F238E27FC236}">
                <a16:creationId xmlns:a16="http://schemas.microsoft.com/office/drawing/2014/main" id="{A892DE08-01C4-4268-870A-CB02DFE08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056" y="5589569"/>
            <a:ext cx="591877" cy="5918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145352-024C-4A37-BAD3-B26DCEF41A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06" t="13763" r="3387" b="2365"/>
          <a:stretch/>
        </p:blipFill>
        <p:spPr>
          <a:xfrm>
            <a:off x="984557" y="83979"/>
            <a:ext cx="5437239" cy="30791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875DFC-3248-4759-9E32-97AD01C3F03D}"/>
              </a:ext>
            </a:extLst>
          </p:cNvPr>
          <p:cNvSpPr txBox="1"/>
          <p:nvPr/>
        </p:nvSpPr>
        <p:spPr>
          <a:xfrm>
            <a:off x="984557" y="3144303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Structure des flagelles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a) Gram - ; b) Gram +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CD65E8-66AA-4C77-8686-A7B2B9D50B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2581" r="8145" b="15556"/>
          <a:stretch/>
        </p:blipFill>
        <p:spPr>
          <a:xfrm>
            <a:off x="6535833" y="55986"/>
            <a:ext cx="5430345" cy="30791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8A63B9-01E5-48E6-ACF2-2E2AB260FFB3}"/>
              </a:ext>
            </a:extLst>
          </p:cNvPr>
          <p:cNvSpPr txBox="1"/>
          <p:nvPr/>
        </p:nvSpPr>
        <p:spPr>
          <a:xfrm>
            <a:off x="6535834" y="3051970"/>
            <a:ext cx="501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Fabrication de la flagelline à la base du flagelle, puis transport à travers le flagelle en fabrication. Les sous-unités sont ajoutés par le haut, sous la protéine de coiffe du filament (filament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cap).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CA4BEC9-F32C-44C5-967E-E00EE7E64EB4}"/>
              </a:ext>
            </a:extLst>
          </p:cNvPr>
          <p:cNvGrpSpPr/>
          <p:nvPr/>
        </p:nvGrpSpPr>
        <p:grpSpPr>
          <a:xfrm>
            <a:off x="1066688" y="3805748"/>
            <a:ext cx="3467337" cy="2956335"/>
            <a:chOff x="102637" y="3677661"/>
            <a:chExt cx="3467337" cy="2956335"/>
          </a:xfrm>
        </p:grpSpPr>
        <p:pic>
          <p:nvPicPr>
            <p:cNvPr id="1026" name="Picture 2" descr="Small Things Considered: Flagellar Motors: How a Bacterium Shakes ...">
              <a:extLst>
                <a:ext uri="{FF2B5EF4-FFF2-40B4-BE49-F238E27FC236}">
                  <a16:creationId xmlns:a16="http://schemas.microsoft.com/office/drawing/2014/main" id="{60A5D680-6253-498A-BC4A-051C0D64B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" t="16370" r="55108" b="1506"/>
            <a:stretch/>
          </p:blipFill>
          <p:spPr bwMode="auto">
            <a:xfrm>
              <a:off x="102637" y="3778828"/>
              <a:ext cx="2080726" cy="285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EE04DD0-DD2A-427D-90F0-C591D383002C}"/>
                </a:ext>
              </a:extLst>
            </p:cNvPr>
            <p:cNvSpPr txBox="1"/>
            <p:nvPr/>
          </p:nvSpPr>
          <p:spPr>
            <a:xfrm>
              <a:off x="2072448" y="3677661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Monotriche</a:t>
              </a:r>
              <a:endParaRPr lang="fr-FR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C473703-150C-4A61-A4A3-B799AB68FC57}"/>
                </a:ext>
              </a:extLst>
            </p:cNvPr>
            <p:cNvSpPr txBox="1"/>
            <p:nvPr/>
          </p:nvSpPr>
          <p:spPr>
            <a:xfrm>
              <a:off x="2072448" y="4328644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Lophotriche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F239E7-C9EF-4305-B2D5-AA47A5DDCCDF}"/>
                </a:ext>
              </a:extLst>
            </p:cNvPr>
            <p:cNvSpPr txBox="1"/>
            <p:nvPr/>
          </p:nvSpPr>
          <p:spPr>
            <a:xfrm>
              <a:off x="2072448" y="4927132"/>
              <a:ext cx="1343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Amphitriche</a:t>
              </a:r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622A378-F323-49B1-BDA8-28CA990C042B}"/>
                </a:ext>
              </a:extLst>
            </p:cNvPr>
            <p:cNvSpPr txBox="1"/>
            <p:nvPr/>
          </p:nvSpPr>
          <p:spPr>
            <a:xfrm>
              <a:off x="2072448" y="5594025"/>
              <a:ext cx="109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Péritriche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8440C80-FF48-4AAA-9496-08CFBE91B794}"/>
                </a:ext>
              </a:extLst>
            </p:cNvPr>
            <p:cNvSpPr txBox="1"/>
            <p:nvPr/>
          </p:nvSpPr>
          <p:spPr>
            <a:xfrm>
              <a:off x="2072448" y="6176603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Céphalotriche</a:t>
              </a:r>
              <a:endParaRPr lang="fr-FR" dirty="0"/>
            </a:p>
          </p:txBody>
        </p:sp>
      </p:grpSp>
      <p:pic>
        <p:nvPicPr>
          <p:cNvPr id="21" name="Graphique 20" descr="Caméra vidéo">
            <a:hlinkClick r:id="rId8" tooltip="Fabrication du flagelle bactérien"/>
            <a:extLst>
              <a:ext uri="{FF2B5EF4-FFF2-40B4-BE49-F238E27FC236}">
                <a16:creationId xmlns:a16="http://schemas.microsoft.com/office/drawing/2014/main" id="{9958CC75-1814-4D2D-BB38-E1D2450AB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31294" y="3051135"/>
            <a:ext cx="648000" cy="648000"/>
          </a:xfrm>
          <a:prstGeom prst="rect">
            <a:avLst/>
          </a:prstGeom>
        </p:spPr>
      </p:pic>
      <p:pic>
        <p:nvPicPr>
          <p:cNvPr id="23" name="Graphique 22" descr="Caméra vidéo">
            <a:hlinkClick r:id="rId11" tooltip="Fonctionnement du moteur du flagelle"/>
            <a:extLst>
              <a:ext uri="{FF2B5EF4-FFF2-40B4-BE49-F238E27FC236}">
                <a16:creationId xmlns:a16="http://schemas.microsoft.com/office/drawing/2014/main" id="{94171795-70A9-4FA3-BE1E-6820D7376A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70060" y="3051135"/>
            <a:ext cx="648000" cy="648000"/>
          </a:xfrm>
          <a:prstGeom prst="rect">
            <a:avLst/>
          </a:prstGeom>
        </p:spPr>
      </p:pic>
      <p:sp>
        <p:nvSpPr>
          <p:cNvPr id="24" name="Bouton d’action : accueil 2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B027E64-98D3-4107-BA54-69E62F73465C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Bouton d’action : début 2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59951E85-B473-4B78-BE9F-20D156D1C77B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8AD5DA-1C93-4B83-8D8D-D0A579325476}"/>
              </a:ext>
            </a:extLst>
          </p:cNvPr>
          <p:cNvSpPr/>
          <p:nvPr/>
        </p:nvSpPr>
        <p:spPr>
          <a:xfrm>
            <a:off x="937902" y="46655"/>
            <a:ext cx="5542382" cy="36340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862F43-CEE7-49AB-9262-9B8AC4BC2682}"/>
              </a:ext>
            </a:extLst>
          </p:cNvPr>
          <p:cNvSpPr/>
          <p:nvPr/>
        </p:nvSpPr>
        <p:spPr>
          <a:xfrm>
            <a:off x="6479813" y="46655"/>
            <a:ext cx="5660607" cy="36340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31" name="Groupe 1030">
            <a:extLst>
              <a:ext uri="{FF2B5EF4-FFF2-40B4-BE49-F238E27FC236}">
                <a16:creationId xmlns:a16="http://schemas.microsoft.com/office/drawing/2014/main" id="{DC0F2915-FFF4-4354-B83A-EE7705D35E75}"/>
              </a:ext>
            </a:extLst>
          </p:cNvPr>
          <p:cNvGrpSpPr/>
          <p:nvPr/>
        </p:nvGrpSpPr>
        <p:grpSpPr>
          <a:xfrm>
            <a:off x="4824448" y="3905673"/>
            <a:ext cx="1583055" cy="2856410"/>
            <a:chOff x="4836020" y="3905673"/>
            <a:chExt cx="1583055" cy="285641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6CE7AEF-25E4-414F-AB74-19C0F1EAB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3010" r="28291" b="2683"/>
            <a:stretch/>
          </p:blipFill>
          <p:spPr>
            <a:xfrm>
              <a:off x="4863994" y="3905673"/>
              <a:ext cx="1497526" cy="2856410"/>
            </a:xfrm>
            <a:prstGeom prst="rect">
              <a:avLst/>
            </a:prstGeom>
          </p:spPr>
        </p:pic>
        <p:sp>
          <p:nvSpPr>
            <p:cNvPr id="1024" name="Ellipse 1023">
              <a:extLst>
                <a:ext uri="{FF2B5EF4-FFF2-40B4-BE49-F238E27FC236}">
                  <a16:creationId xmlns:a16="http://schemas.microsoft.com/office/drawing/2014/main" id="{D1301015-5A9E-45BF-BD48-8E38DD97D525}"/>
                </a:ext>
              </a:extLst>
            </p:cNvPr>
            <p:cNvSpPr/>
            <p:nvPr/>
          </p:nvSpPr>
          <p:spPr>
            <a:xfrm>
              <a:off x="4880610" y="4876800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5" name="Ellipse 1024">
              <a:extLst>
                <a:ext uri="{FF2B5EF4-FFF2-40B4-BE49-F238E27FC236}">
                  <a16:creationId xmlns:a16="http://schemas.microsoft.com/office/drawing/2014/main" id="{2DBA6C51-4E9C-4D8E-ADB3-B872D29A86F2}"/>
                </a:ext>
              </a:extLst>
            </p:cNvPr>
            <p:cNvSpPr/>
            <p:nvPr/>
          </p:nvSpPr>
          <p:spPr>
            <a:xfrm>
              <a:off x="4880610" y="5632902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7" name="Ellipse 1026">
              <a:extLst>
                <a:ext uri="{FF2B5EF4-FFF2-40B4-BE49-F238E27FC236}">
                  <a16:creationId xmlns:a16="http://schemas.microsoft.com/office/drawing/2014/main" id="{997249A0-8968-40E5-9F6A-80FFB3CBA658}"/>
                </a:ext>
              </a:extLst>
            </p:cNvPr>
            <p:cNvSpPr/>
            <p:nvPr/>
          </p:nvSpPr>
          <p:spPr>
            <a:xfrm>
              <a:off x="4880610" y="4258343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8" name="Ellipse 1027">
              <a:extLst>
                <a:ext uri="{FF2B5EF4-FFF2-40B4-BE49-F238E27FC236}">
                  <a16:creationId xmlns:a16="http://schemas.microsoft.com/office/drawing/2014/main" id="{370ED866-5FDE-45BB-8844-6D31051ADF16}"/>
                </a:ext>
              </a:extLst>
            </p:cNvPr>
            <p:cNvSpPr/>
            <p:nvPr/>
          </p:nvSpPr>
          <p:spPr>
            <a:xfrm>
              <a:off x="5907405" y="4894613"/>
              <a:ext cx="1992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0" name="Connecteur droit 1029">
              <a:extLst>
                <a:ext uri="{FF2B5EF4-FFF2-40B4-BE49-F238E27FC236}">
                  <a16:creationId xmlns:a16="http://schemas.microsoft.com/office/drawing/2014/main" id="{A3DC5B98-A59B-4F75-A2A1-2139ACD9988A}"/>
                </a:ext>
              </a:extLst>
            </p:cNvPr>
            <p:cNvCxnSpPr/>
            <p:nvPr/>
          </p:nvCxnSpPr>
          <p:spPr>
            <a:xfrm>
              <a:off x="4836020" y="3905673"/>
              <a:ext cx="158305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5" name="Connecteur droit 1034">
            <a:extLst>
              <a:ext uri="{FF2B5EF4-FFF2-40B4-BE49-F238E27FC236}">
                <a16:creationId xmlns:a16="http://schemas.microsoft.com/office/drawing/2014/main" id="{90B570E1-7842-4DE5-9283-CFD6D8C16CCC}"/>
              </a:ext>
            </a:extLst>
          </p:cNvPr>
          <p:cNvCxnSpPr>
            <a:cxnSpLocks/>
          </p:cNvCxnSpPr>
          <p:nvPr/>
        </p:nvCxnSpPr>
        <p:spPr>
          <a:xfrm>
            <a:off x="4824448" y="5073032"/>
            <a:ext cx="0" cy="172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732EACE-0D80-4F78-BA4A-36AB81B2C5FF}"/>
              </a:ext>
            </a:extLst>
          </p:cNvPr>
          <p:cNvCxnSpPr>
            <a:cxnSpLocks/>
          </p:cNvCxnSpPr>
          <p:nvPr/>
        </p:nvCxnSpPr>
        <p:spPr>
          <a:xfrm>
            <a:off x="4824448" y="3905673"/>
            <a:ext cx="0" cy="9435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0" name="Connecteur droit 1039">
            <a:extLst>
              <a:ext uri="{FF2B5EF4-FFF2-40B4-BE49-F238E27FC236}">
                <a16:creationId xmlns:a16="http://schemas.microsoft.com/office/drawing/2014/main" id="{F51E9683-BDD4-4C0E-952B-A8377AB7F0A9}"/>
              </a:ext>
            </a:extLst>
          </p:cNvPr>
          <p:cNvCxnSpPr>
            <a:cxnSpLocks/>
          </p:cNvCxnSpPr>
          <p:nvPr/>
        </p:nvCxnSpPr>
        <p:spPr>
          <a:xfrm>
            <a:off x="4232768" y="4058816"/>
            <a:ext cx="591680" cy="2887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6" name="Flèche : double flèche horizontale 1045">
            <a:extLst>
              <a:ext uri="{FF2B5EF4-FFF2-40B4-BE49-F238E27FC236}">
                <a16:creationId xmlns:a16="http://schemas.microsoft.com/office/drawing/2014/main" id="{FD993B4E-D7F1-4347-8159-30E7223BCCCF}"/>
              </a:ext>
            </a:extLst>
          </p:cNvPr>
          <p:cNvSpPr/>
          <p:nvPr/>
        </p:nvSpPr>
        <p:spPr>
          <a:xfrm rot="5400000" flipV="1">
            <a:off x="6168237" y="4655347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7" name="Flèche : double flèche horizontale 1046">
            <a:extLst>
              <a:ext uri="{FF2B5EF4-FFF2-40B4-BE49-F238E27FC236}">
                <a16:creationId xmlns:a16="http://schemas.microsoft.com/office/drawing/2014/main" id="{6EBBB6CA-4D32-4EAC-BE62-5185164E63F7}"/>
              </a:ext>
            </a:extLst>
          </p:cNvPr>
          <p:cNvSpPr/>
          <p:nvPr/>
        </p:nvSpPr>
        <p:spPr>
          <a:xfrm rot="5400000" flipV="1">
            <a:off x="6166356" y="6237777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" name="Flèche : droite 1047">
            <a:extLst>
              <a:ext uri="{FF2B5EF4-FFF2-40B4-BE49-F238E27FC236}">
                <a16:creationId xmlns:a16="http://schemas.microsoft.com/office/drawing/2014/main" id="{87C2CE87-8D8E-48C6-9D62-679457A9ED32}"/>
              </a:ext>
            </a:extLst>
          </p:cNvPr>
          <p:cNvSpPr/>
          <p:nvPr/>
        </p:nvSpPr>
        <p:spPr>
          <a:xfrm>
            <a:off x="6311691" y="3952728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9" name="Flèche : droite 1048">
            <a:extLst>
              <a:ext uri="{FF2B5EF4-FFF2-40B4-BE49-F238E27FC236}">
                <a16:creationId xmlns:a16="http://schemas.microsoft.com/office/drawing/2014/main" id="{8E4F5A47-4703-4098-B81B-4607306F9DB7}"/>
              </a:ext>
            </a:extLst>
          </p:cNvPr>
          <p:cNvSpPr/>
          <p:nvPr/>
        </p:nvSpPr>
        <p:spPr>
          <a:xfrm>
            <a:off x="6311691" y="5222359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4" name="Forme libre : forme 1053">
            <a:extLst>
              <a:ext uri="{FF2B5EF4-FFF2-40B4-BE49-F238E27FC236}">
                <a16:creationId xmlns:a16="http://schemas.microsoft.com/office/drawing/2014/main" id="{1A185666-BD55-4A94-9AA0-E728974E9FA8}"/>
              </a:ext>
            </a:extLst>
          </p:cNvPr>
          <p:cNvSpPr/>
          <p:nvPr/>
        </p:nvSpPr>
        <p:spPr>
          <a:xfrm>
            <a:off x="7719685" y="3905673"/>
            <a:ext cx="3119623" cy="1279601"/>
          </a:xfrm>
          <a:custGeom>
            <a:avLst/>
            <a:gdLst>
              <a:gd name="connsiteX0" fmla="*/ 0 w 1815465"/>
              <a:gd name="connsiteY0" fmla="*/ 222885 h 1087755"/>
              <a:gd name="connsiteX1" fmla="*/ 506730 w 1815465"/>
              <a:gd name="connsiteY1" fmla="*/ 253365 h 1087755"/>
              <a:gd name="connsiteX2" fmla="*/ 394335 w 1815465"/>
              <a:gd name="connsiteY2" fmla="*/ 815340 h 1087755"/>
              <a:gd name="connsiteX3" fmla="*/ 765810 w 1815465"/>
              <a:gd name="connsiteY3" fmla="*/ 0 h 1087755"/>
              <a:gd name="connsiteX4" fmla="*/ 1508760 w 1815465"/>
              <a:gd name="connsiteY4" fmla="*/ 533400 h 1087755"/>
              <a:gd name="connsiteX5" fmla="*/ 1312545 w 1815465"/>
              <a:gd name="connsiteY5" fmla="*/ 1087755 h 1087755"/>
              <a:gd name="connsiteX6" fmla="*/ 1815465 w 1815465"/>
              <a:gd name="connsiteY6" fmla="*/ 822960 h 1087755"/>
              <a:gd name="connsiteX7" fmla="*/ 1678305 w 1815465"/>
              <a:gd name="connsiteY7" fmla="*/ 11430 h 1087755"/>
              <a:gd name="connsiteX8" fmla="*/ 1278255 w 1815465"/>
              <a:gd name="connsiteY8" fmla="*/ 34290 h 108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465" h="1087755">
                <a:moveTo>
                  <a:pt x="0" y="222885"/>
                </a:moveTo>
                <a:lnTo>
                  <a:pt x="506730" y="253365"/>
                </a:lnTo>
                <a:lnTo>
                  <a:pt x="394335" y="815340"/>
                </a:lnTo>
                <a:lnTo>
                  <a:pt x="765810" y="0"/>
                </a:lnTo>
                <a:lnTo>
                  <a:pt x="1508760" y="533400"/>
                </a:lnTo>
                <a:lnTo>
                  <a:pt x="1312545" y="1087755"/>
                </a:lnTo>
                <a:lnTo>
                  <a:pt x="1815465" y="822960"/>
                </a:lnTo>
                <a:lnTo>
                  <a:pt x="1678305" y="11430"/>
                </a:lnTo>
                <a:lnTo>
                  <a:pt x="1278255" y="342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5" name="Flèche : droite 1054">
            <a:extLst>
              <a:ext uri="{FF2B5EF4-FFF2-40B4-BE49-F238E27FC236}">
                <a16:creationId xmlns:a16="http://schemas.microsoft.com/office/drawing/2014/main" id="{15EEB484-705C-4840-916A-C3BDF97ABEB2}"/>
              </a:ext>
            </a:extLst>
          </p:cNvPr>
          <p:cNvSpPr/>
          <p:nvPr/>
        </p:nvSpPr>
        <p:spPr>
          <a:xfrm rot="166214">
            <a:off x="8033409" y="4015671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4CB4FF68-2300-484D-9E3C-7DD4C9044FD1}"/>
              </a:ext>
            </a:extLst>
          </p:cNvPr>
          <p:cNvSpPr/>
          <p:nvPr/>
        </p:nvSpPr>
        <p:spPr>
          <a:xfrm rot="6310870">
            <a:off x="8259343" y="4439740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double flèche horizontale 40">
            <a:extLst>
              <a:ext uri="{FF2B5EF4-FFF2-40B4-BE49-F238E27FC236}">
                <a16:creationId xmlns:a16="http://schemas.microsoft.com/office/drawing/2014/main" id="{055C1793-C915-4099-B845-A1986BD1565D}"/>
              </a:ext>
            </a:extLst>
          </p:cNvPr>
          <p:cNvSpPr/>
          <p:nvPr/>
        </p:nvSpPr>
        <p:spPr>
          <a:xfrm rot="2659178" flipV="1">
            <a:off x="8421158" y="4128614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ouble flèche horizontale 41">
            <a:extLst>
              <a:ext uri="{FF2B5EF4-FFF2-40B4-BE49-F238E27FC236}">
                <a16:creationId xmlns:a16="http://schemas.microsoft.com/office/drawing/2014/main" id="{A5174C99-22E0-4D6A-9C68-0501C81C7FC0}"/>
              </a:ext>
            </a:extLst>
          </p:cNvPr>
          <p:cNvSpPr/>
          <p:nvPr/>
        </p:nvSpPr>
        <p:spPr>
          <a:xfrm rot="1500301" flipV="1">
            <a:off x="8169783" y="4888030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double flèche horizontale 42">
            <a:extLst>
              <a:ext uri="{FF2B5EF4-FFF2-40B4-BE49-F238E27FC236}">
                <a16:creationId xmlns:a16="http://schemas.microsoft.com/office/drawing/2014/main" id="{18EF8417-D542-41E9-A715-7575FBED4D20}"/>
              </a:ext>
            </a:extLst>
          </p:cNvPr>
          <p:cNvSpPr/>
          <p:nvPr/>
        </p:nvSpPr>
        <p:spPr>
          <a:xfrm rot="20632181" flipV="1">
            <a:off x="8844156" y="3826066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9C9AB405-E567-4FFB-AACB-46F053472B2D}"/>
              </a:ext>
            </a:extLst>
          </p:cNvPr>
          <p:cNvSpPr/>
          <p:nvPr/>
        </p:nvSpPr>
        <p:spPr>
          <a:xfrm rot="18177932">
            <a:off x="8661671" y="4320530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BE494DD-5FEB-43D5-A7FC-826C65DFCD60}"/>
              </a:ext>
            </a:extLst>
          </p:cNvPr>
          <p:cNvSpPr txBox="1"/>
          <p:nvPr/>
        </p:nvSpPr>
        <p:spPr>
          <a:xfrm>
            <a:off x="6224372" y="4040899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7818760-BE58-40E3-9AE6-CB9AA1F1624B}"/>
              </a:ext>
            </a:extLst>
          </p:cNvPr>
          <p:cNvSpPr txBox="1"/>
          <p:nvPr/>
        </p:nvSpPr>
        <p:spPr>
          <a:xfrm>
            <a:off x="6167465" y="4832298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Culbute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D4F2DC6-3412-4D6A-9F1B-0F4EEA2B389F}"/>
              </a:ext>
            </a:extLst>
          </p:cNvPr>
          <p:cNvSpPr txBox="1"/>
          <p:nvPr/>
        </p:nvSpPr>
        <p:spPr>
          <a:xfrm>
            <a:off x="8144339" y="5135798"/>
            <a:ext cx="2694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Déplacement sans chimiotactisme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6E715585-5681-413C-BDB1-86D3AC731922}"/>
              </a:ext>
            </a:extLst>
          </p:cNvPr>
          <p:cNvCxnSpPr>
            <a:cxnSpLocks/>
          </p:cNvCxnSpPr>
          <p:nvPr/>
        </p:nvCxnSpPr>
        <p:spPr>
          <a:xfrm>
            <a:off x="4034648" y="5974080"/>
            <a:ext cx="789800" cy="2762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CA75F1F9-026D-4950-B2F9-F516F96AC7DF}"/>
              </a:ext>
            </a:extLst>
          </p:cNvPr>
          <p:cNvSpPr/>
          <p:nvPr/>
        </p:nvSpPr>
        <p:spPr>
          <a:xfrm>
            <a:off x="7719685" y="5587913"/>
            <a:ext cx="3708903" cy="929563"/>
          </a:xfrm>
          <a:custGeom>
            <a:avLst/>
            <a:gdLst>
              <a:gd name="connsiteX0" fmla="*/ 0 w 2899410"/>
              <a:gd name="connsiteY0" fmla="*/ 554355 h 586740"/>
              <a:gd name="connsiteX1" fmla="*/ 11430 w 2899410"/>
              <a:gd name="connsiteY1" fmla="*/ 57150 h 586740"/>
              <a:gd name="connsiteX2" fmla="*/ 422910 w 2899410"/>
              <a:gd name="connsiteY2" fmla="*/ 272415 h 586740"/>
              <a:gd name="connsiteX3" fmla="*/ 666750 w 2899410"/>
              <a:gd name="connsiteY3" fmla="*/ 586740 h 586740"/>
              <a:gd name="connsiteX4" fmla="*/ 718185 w 2899410"/>
              <a:gd name="connsiteY4" fmla="*/ 40005 h 586740"/>
              <a:gd name="connsiteX5" fmla="*/ 1045845 w 2899410"/>
              <a:gd name="connsiteY5" fmla="*/ 74295 h 586740"/>
              <a:gd name="connsiteX6" fmla="*/ 986790 w 2899410"/>
              <a:gd name="connsiteY6" fmla="*/ 567690 h 586740"/>
              <a:gd name="connsiteX7" fmla="*/ 1524000 w 2899410"/>
              <a:gd name="connsiteY7" fmla="*/ 299085 h 586740"/>
              <a:gd name="connsiteX8" fmla="*/ 1565910 w 2899410"/>
              <a:gd name="connsiteY8" fmla="*/ 47625 h 586740"/>
              <a:gd name="connsiteX9" fmla="*/ 1998345 w 2899410"/>
              <a:gd name="connsiteY9" fmla="*/ 533400 h 586740"/>
              <a:gd name="connsiteX10" fmla="*/ 1946910 w 2899410"/>
              <a:gd name="connsiteY10" fmla="*/ 7620 h 586740"/>
              <a:gd name="connsiteX11" fmla="*/ 2274570 w 2899410"/>
              <a:gd name="connsiteY11" fmla="*/ 0 h 586740"/>
              <a:gd name="connsiteX12" fmla="*/ 2326005 w 2899410"/>
              <a:gd name="connsiteY12" fmla="*/ 542925 h 586740"/>
              <a:gd name="connsiteX13" fmla="*/ 2750820 w 2899410"/>
              <a:gd name="connsiteY13" fmla="*/ 160020 h 586740"/>
              <a:gd name="connsiteX14" fmla="*/ 2899410 w 2899410"/>
              <a:gd name="connsiteY14" fmla="*/ 18669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9410" h="586740">
                <a:moveTo>
                  <a:pt x="0" y="554355"/>
                </a:moveTo>
                <a:lnTo>
                  <a:pt x="11430" y="57150"/>
                </a:lnTo>
                <a:lnTo>
                  <a:pt x="422910" y="272415"/>
                </a:lnTo>
                <a:lnTo>
                  <a:pt x="666750" y="586740"/>
                </a:lnTo>
                <a:lnTo>
                  <a:pt x="718185" y="40005"/>
                </a:lnTo>
                <a:lnTo>
                  <a:pt x="1045845" y="74295"/>
                </a:lnTo>
                <a:lnTo>
                  <a:pt x="986790" y="567690"/>
                </a:lnTo>
                <a:lnTo>
                  <a:pt x="1524000" y="299085"/>
                </a:lnTo>
                <a:lnTo>
                  <a:pt x="1565910" y="47625"/>
                </a:lnTo>
                <a:lnTo>
                  <a:pt x="1998345" y="533400"/>
                </a:lnTo>
                <a:lnTo>
                  <a:pt x="1946910" y="7620"/>
                </a:lnTo>
                <a:lnTo>
                  <a:pt x="2274570" y="0"/>
                </a:lnTo>
                <a:lnTo>
                  <a:pt x="2326005" y="542925"/>
                </a:lnTo>
                <a:lnTo>
                  <a:pt x="2750820" y="160020"/>
                </a:lnTo>
                <a:lnTo>
                  <a:pt x="2899410" y="1866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lèche : double flèche horizontale 58">
            <a:extLst>
              <a:ext uri="{FF2B5EF4-FFF2-40B4-BE49-F238E27FC236}">
                <a16:creationId xmlns:a16="http://schemas.microsoft.com/office/drawing/2014/main" id="{25897333-22EC-47EA-935E-8B227556D8E1}"/>
              </a:ext>
            </a:extLst>
          </p:cNvPr>
          <p:cNvSpPr/>
          <p:nvPr/>
        </p:nvSpPr>
        <p:spPr>
          <a:xfrm rot="2426585" flipV="1">
            <a:off x="8909824" y="5625763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2A7065A2-D589-41E5-970D-772458C5B1C3}"/>
              </a:ext>
            </a:extLst>
          </p:cNvPr>
          <p:cNvSpPr/>
          <p:nvPr/>
        </p:nvSpPr>
        <p:spPr>
          <a:xfrm rot="5798263">
            <a:off x="8971178" y="5998789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51EAD11-B274-488D-BDFF-A2E983B555D1}"/>
              </a:ext>
            </a:extLst>
          </p:cNvPr>
          <p:cNvSpPr txBox="1"/>
          <p:nvPr/>
        </p:nvSpPr>
        <p:spPr>
          <a:xfrm>
            <a:off x="8231460" y="6485084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Déplacement avec chimiotactisme</a:t>
            </a:r>
          </a:p>
        </p:txBody>
      </p:sp>
      <p:pic>
        <p:nvPicPr>
          <p:cNvPr id="66" name="Graphique 65" descr="Caméra vidéo">
            <a:hlinkClick r:id="rId14" tooltip="Les mouvements bactériens"/>
            <a:extLst>
              <a:ext uri="{FF2B5EF4-FFF2-40B4-BE49-F238E27FC236}">
                <a16:creationId xmlns:a16="http://schemas.microsoft.com/office/drawing/2014/main" id="{D08F98E5-5053-4A4B-9023-4430C6ECD6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35722" y="4701813"/>
            <a:ext cx="914400" cy="914400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447B3317-2BE5-4F8D-A6A0-409414766FA9}"/>
              </a:ext>
            </a:extLst>
          </p:cNvPr>
          <p:cNvSpPr txBox="1"/>
          <p:nvPr/>
        </p:nvSpPr>
        <p:spPr>
          <a:xfrm>
            <a:off x="10985604" y="6076588"/>
            <a:ext cx="8867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Molécule d’intérêt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5139F1E-45B8-4EE9-AE8E-7358E730E522}"/>
              </a:ext>
            </a:extLst>
          </p:cNvPr>
          <p:cNvSpPr txBox="1"/>
          <p:nvPr/>
        </p:nvSpPr>
        <p:spPr>
          <a:xfrm rot="16200000">
            <a:off x="-1476985" y="1505320"/>
            <a:ext cx="384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FLAGELLES</a:t>
            </a:r>
          </a:p>
        </p:txBody>
      </p:sp>
      <p:pic>
        <p:nvPicPr>
          <p:cNvPr id="75" name="Graphique 74" descr="Voiture de course">
            <a:extLst>
              <a:ext uri="{FF2B5EF4-FFF2-40B4-BE49-F238E27FC236}">
                <a16:creationId xmlns:a16="http://schemas.microsoft.com/office/drawing/2014/main" id="{5D05F4F3-04BA-4D2B-B216-D4F880C3AA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1223" y="3533248"/>
            <a:ext cx="914400" cy="91440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4810ECF-EA4A-4610-B38F-C936B7A8F8FD}"/>
              </a:ext>
            </a:extLst>
          </p:cNvPr>
          <p:cNvCxnSpPr/>
          <p:nvPr/>
        </p:nvCxnSpPr>
        <p:spPr>
          <a:xfrm>
            <a:off x="6979298" y="3680660"/>
            <a:ext cx="0" cy="317734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outon d’action : obtenir des informations 6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913F7E89-5DF6-4A75-9C8A-A4F8775D1668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93D53227-23FD-4EB8-9C06-29D17EB4EA11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9B38FFB-C102-4CA2-B967-45C61D104DE4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Image 5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F15D67C4-84B0-466C-8A3B-098A5EA3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7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uton d’action : accueil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01925C1-736F-4FCE-9C97-5D825CC1C78E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Bouton d’action : début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9F12AFB-EDED-44A3-A889-07AD5868D489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AAD0E1-0D5B-4B4B-9D03-9A6D94C9F655}"/>
              </a:ext>
            </a:extLst>
          </p:cNvPr>
          <p:cNvGrpSpPr/>
          <p:nvPr/>
        </p:nvGrpSpPr>
        <p:grpSpPr>
          <a:xfrm>
            <a:off x="938498" y="2828835"/>
            <a:ext cx="4544834" cy="2074862"/>
            <a:chOff x="938498" y="2828835"/>
            <a:chExt cx="4544834" cy="207486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D058DD15-910B-4E1B-8876-BF07101F2469}"/>
                </a:ext>
              </a:extLst>
            </p:cNvPr>
            <p:cNvSpPr txBox="1"/>
            <p:nvPr/>
          </p:nvSpPr>
          <p:spPr>
            <a:xfrm>
              <a:off x="938498" y="2828835"/>
              <a:ext cx="45448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latin typeface="Arial" panose="020B0604020202020204" pitchFamily="34" charset="0"/>
                  <a:cs typeface="Arial" panose="020B0604020202020204" pitchFamily="34" charset="0"/>
                </a:rPr>
                <a:t>FIMBRIAE</a:t>
              </a:r>
            </a:p>
          </p:txBody>
        </p:sp>
        <p:pic>
          <p:nvPicPr>
            <p:cNvPr id="10" name="Graphique 9" descr="Escalade">
              <a:extLst>
                <a:ext uri="{FF2B5EF4-FFF2-40B4-BE49-F238E27FC236}">
                  <a16:creationId xmlns:a16="http://schemas.microsoft.com/office/drawing/2014/main" id="{0D28AC39-09A2-4AFC-8F7B-2AC279A8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53715" y="3989297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BA62F14-8214-4F04-A65D-69466C8FCE7E}"/>
              </a:ext>
            </a:extLst>
          </p:cNvPr>
          <p:cNvGrpSpPr/>
          <p:nvPr/>
        </p:nvGrpSpPr>
        <p:grpSpPr>
          <a:xfrm>
            <a:off x="9427361" y="2788968"/>
            <a:ext cx="1826141" cy="2114729"/>
            <a:chOff x="9427361" y="2788968"/>
            <a:chExt cx="1826141" cy="211472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027BFB3-115F-4262-A0AE-091E58B9E9BA}"/>
                </a:ext>
              </a:extLst>
            </p:cNvPr>
            <p:cNvSpPr txBox="1"/>
            <p:nvPr/>
          </p:nvSpPr>
          <p:spPr>
            <a:xfrm>
              <a:off x="9427361" y="2788968"/>
              <a:ext cx="18261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latin typeface="Arial" panose="020B0604020202020204" pitchFamily="34" charset="0"/>
                  <a:cs typeface="Arial" panose="020B0604020202020204" pitchFamily="34" charset="0"/>
                </a:rPr>
                <a:t>PILI</a:t>
              </a:r>
            </a:p>
          </p:txBody>
        </p:sp>
        <p:pic>
          <p:nvPicPr>
            <p:cNvPr id="13" name="Graphique 12" descr="Alliances">
              <a:extLst>
                <a:ext uri="{FF2B5EF4-FFF2-40B4-BE49-F238E27FC236}">
                  <a16:creationId xmlns:a16="http://schemas.microsoft.com/office/drawing/2014/main" id="{A216B482-5686-4B89-9781-344E2135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83231" y="3989297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B0F98D20-B696-4502-858F-28A0B72281A8}"/>
              </a:ext>
            </a:extLst>
          </p:cNvPr>
          <p:cNvSpPr/>
          <p:nvPr/>
        </p:nvSpPr>
        <p:spPr>
          <a:xfrm>
            <a:off x="1064871" y="3067291"/>
            <a:ext cx="4259483" cy="18364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F8652212-44B0-4EEA-A34C-972E63A4140E}"/>
              </a:ext>
            </a:extLst>
          </p:cNvPr>
          <p:cNvSpPr/>
          <p:nvPr/>
        </p:nvSpPr>
        <p:spPr>
          <a:xfrm>
            <a:off x="9560689" y="3067291"/>
            <a:ext cx="1566440" cy="171305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Difference between Fimbriae and Pili | Easy Biology Class">
            <a:hlinkClick r:id="rId10"/>
            <a:extLst>
              <a:ext uri="{FF2B5EF4-FFF2-40B4-BE49-F238E27FC236}">
                <a16:creationId xmlns:a16="http://schemas.microsoft.com/office/drawing/2014/main" id="{921A4B55-CCA6-4411-B5AD-B0DD7D3B6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50543"/>
            <a:ext cx="4686300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uton d’action : obtenir des informations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7A0AD3C-3514-4530-8009-7ABB84C9768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E1436CC-5303-423D-9ACA-E8FCFCA4E4E9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063005B-1828-48DC-97A3-450DE032E818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Image 1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115CB91-F187-4F84-B5C5-39D382586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421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623783A1-05CA-4264-AA89-EDDBBB48DE9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01|{3F893B34-F587-4226-9804-A0B484AB666B}&quot;,&quot;C:\\Users\\Bertrand Faurie\\Documents\\Presentation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ULTRA_SCORM_SLIDE_COUNT" val="18"/>
  <p:tag name="ISPRING_SCORM_RATE_QUIZZES" val="0"/>
  <p:tag name="ISPRING_SCORM_PASSING_SCORE" val="100.000000"/>
  <p:tag name="ISPRING_PRESENTATION_TITLE" val="La cellule bactérienne"/>
  <p:tag name="ISPRING_FIRST_PUBLI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3659</TotalTime>
  <Words>888</Words>
  <Application>Microsoft Office PowerPoint</Application>
  <PresentationFormat>Grand écran</PresentationFormat>
  <Paragraphs>225</Paragraphs>
  <Slides>19</Slides>
  <Notes>15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Guide d’utilisation des diaporamas interactifs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cellule bactérienne</dc:title>
  <dc:creator>Bertrand Pouleto</dc:creator>
  <cp:lastModifiedBy>Bertrand Pouleto</cp:lastModifiedBy>
  <cp:revision>4</cp:revision>
  <dcterms:created xsi:type="dcterms:W3CDTF">2020-07-14T14:14:08Z</dcterms:created>
  <dcterms:modified xsi:type="dcterms:W3CDTF">2021-02-03T17:47:45Z</dcterms:modified>
</cp:coreProperties>
</file>